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0" r:id="rId2"/>
    <p:sldId id="289" r:id="rId3"/>
    <p:sldId id="291" r:id="rId4"/>
    <p:sldId id="275" r:id="rId5"/>
    <p:sldId id="272" r:id="rId6"/>
    <p:sldId id="296" r:id="rId7"/>
    <p:sldId id="295" r:id="rId8"/>
    <p:sldId id="297" r:id="rId9"/>
    <p:sldId id="298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1892A-3953-47DE-83E4-9EAB7F8C6474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F51F2-7AED-4B5E-B602-703B77F242B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3186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CFD70-C5DF-D63F-DC29-BBFD77655C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E7995AD6-511D-4DD5-A285-F7C43D48CD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38166C3-116E-62CE-1482-CAFA33B7DF1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06C38E6-6EE7-A553-9951-010F894F0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678335-257D-4510-81D4-C867000EDAE4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05550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3" Type="http://schemas.openxmlformats.org/officeDocument/2006/relationships/tags" Target="../tags/tag2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.xml"/><Relationship Id="rId9" Type="http://schemas.openxmlformats.org/officeDocument/2006/relationships/oleObject" Target="../embeddings/oleObject3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07553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415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5817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think-cell Folie" r:id="rId6" imgW="270" imgH="270" progId="TCLayout.ActiveDocument.1">
                  <p:embed/>
                </p:oleObj>
              </mc:Choice>
              <mc:Fallback>
                <p:oleObj name="think-cell Folie" r:id="rId6" imgW="270" imgH="270" progId="TCLayout.ActiveDocument.1">
                  <p:embed/>
                  <p:pic>
                    <p:nvPicPr>
                      <p:cNvPr id="7" name="Objekt 6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kt 4" hidden="1"/>
          <p:cNvGraphicFramePr>
            <a:graphicFrameLocks noChangeAspect="1"/>
          </p:cNvGraphicFramePr>
          <p:nvPr>
            <p:custDataLst>
              <p:tags r:id="rId3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think-cell Folie" r:id="rId8" imgW="270" imgH="270" progId="TCLayout.ActiveDocument.1">
                  <p:embed/>
                </p:oleObj>
              </mc:Choice>
              <mc:Fallback>
                <p:oleObj name="think-cell Folie" r:id="rId8" imgW="270" imgH="270" progId="TCLayout.ActiveDocument.1">
                  <p:embed/>
                  <p:pic>
                    <p:nvPicPr>
                      <p:cNvPr id="5" name="Objekt 4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kt 5" hidden="1"/>
          <p:cNvGraphicFramePr>
            <a:graphicFrameLocks noChangeAspect="1"/>
          </p:cNvGraphicFramePr>
          <p:nvPr userDrawn="1">
            <p:custDataLst>
              <p:tags r:id="rId4"/>
            </p:custDataLst>
          </p:nvPr>
        </p:nvGraphicFramePr>
        <p:xfrm>
          <a:off x="2119" y="2119"/>
          <a:ext cx="2116" cy="21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think-cell Folie" r:id="rId9" imgW="270" imgH="270" progId="TCLayout.ActiveDocument.1">
                  <p:embed/>
                </p:oleObj>
              </mc:Choice>
              <mc:Fallback>
                <p:oleObj name="think-cell Folie" r:id="rId9" imgW="270" imgH="270" progId="TCLayout.ActiveDocument.1">
                  <p:embed/>
                  <p:pic>
                    <p:nvPicPr>
                      <p:cNvPr id="6" name="Objekt 5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119" y="2119"/>
                        <a:ext cx="2116" cy="211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902401" y="1459201"/>
            <a:ext cx="9021233" cy="4129617"/>
          </a:xfrm>
        </p:spPr>
        <p:txBody>
          <a:bodyPr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>
          <a:xfrm>
            <a:off x="8610600" y="6356351"/>
            <a:ext cx="2743200" cy="366183"/>
          </a:xfrm>
          <a:prstGeom prst="rect">
            <a:avLst/>
          </a:prstGeom>
        </p:spPr>
        <p:txBody>
          <a:bodyPr/>
          <a:lstStyle/>
          <a:p>
            <a:fld id="{82744E8A-7C70-4EE9-A2AD-D71C0ECFCFEE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92801" y="288000"/>
            <a:ext cx="7785100" cy="9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>
              <a:defRPr/>
            </a:lvl1pPr>
          </a:lstStyle>
          <a:p>
            <a:pPr lvl="0"/>
            <a:r>
              <a:rPr lang="de-DE" dirty="0"/>
              <a:t>Titelmasterformat durch Klicken bearbeiten</a:t>
            </a: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18260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5280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4092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8635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9238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55664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4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7956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042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745C2E-CF34-48FF-BDC3-FC5EA539D5B3}" type="datetimeFigureOut">
              <a:rPr lang="de-DE" smtClean="0"/>
              <a:t>15.11.2024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CCD84-A98B-4527-A9CE-3EE829ABDC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54878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hyperlink" Target="https://skepticalscience.com/docs/DebunkingHandbook2020-Germa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hyperlink" Target="https://www.klimafakten.de/kommunikation/p-l-u-r-v-dies-sind-die-haeufigsten-desinformations-tricks-von-wissenschafts-leugnern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skepticalscience.com/docs/DebunkingHandbook2020-German.pdf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klimafakten.de/kommunikation/p-l-u-r-v-dies-sind-die-haeufigsten-desinformations-tricks-von-wissenschafts-leugnern" TargetMode="External"/><Relationship Id="rId2" Type="http://schemas.openxmlformats.org/officeDocument/2006/relationships/hyperlink" Target="https://skepticalscience.com/docs/DebunkingHandbook2020-German.pdf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1437583"/>
            <a:ext cx="9392961" cy="496321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890926" y="2281382"/>
            <a:ext cx="2171765" cy="415498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2400" dirty="0" err="1"/>
              <a:t>Stop</a:t>
            </a:r>
            <a:r>
              <a:rPr lang="de-DE" sz="2400" dirty="0"/>
              <a:t>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be</a:t>
            </a:r>
            <a:r>
              <a:rPr lang="de-DE" sz="2400" dirty="0"/>
              <a:t> </a:t>
            </a:r>
            <a:r>
              <a:rPr lang="de-DE" sz="2400" dirty="0" err="1"/>
              <a:t>against</a:t>
            </a:r>
            <a:r>
              <a:rPr lang="de-DE" sz="2400" dirty="0"/>
              <a:t>!</a:t>
            </a:r>
          </a:p>
          <a:p>
            <a:pPr algn="ctr"/>
            <a:endParaRPr lang="de-DE" sz="2400" dirty="0" smtClean="0"/>
          </a:p>
          <a:p>
            <a:pPr algn="ctr"/>
            <a:r>
              <a:rPr lang="de-DE" sz="2400" dirty="0" smtClean="0"/>
              <a:t>Tell a positive </a:t>
            </a:r>
            <a:r>
              <a:rPr lang="de-DE" sz="2400" dirty="0" err="1" smtClean="0"/>
              <a:t>story</a:t>
            </a:r>
            <a:r>
              <a:rPr lang="de-DE" sz="2400" dirty="0" smtClean="0"/>
              <a:t>!</a:t>
            </a:r>
          </a:p>
          <a:p>
            <a:pPr algn="ctr"/>
            <a:endParaRPr lang="de-DE" sz="2400" dirty="0"/>
          </a:p>
          <a:p>
            <a:pPr algn="ctr"/>
            <a:r>
              <a:rPr lang="de-DE" sz="2400" dirty="0" smtClean="0"/>
              <a:t>Do </a:t>
            </a:r>
            <a:r>
              <a:rPr lang="de-DE" sz="2400" dirty="0" err="1" smtClean="0"/>
              <a:t>it</a:t>
            </a:r>
            <a:r>
              <a:rPr lang="de-DE" sz="2400" dirty="0" smtClean="0"/>
              <a:t>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the</a:t>
            </a:r>
            <a:r>
              <a:rPr lang="de-DE" sz="2400" dirty="0" smtClean="0"/>
              <a:t> </a:t>
            </a:r>
            <a:r>
              <a:rPr lang="de-DE" sz="2400" dirty="0" err="1" smtClean="0"/>
              <a:t>fewest</a:t>
            </a:r>
            <a:r>
              <a:rPr lang="de-DE" sz="2400" dirty="0" smtClean="0"/>
              <a:t> </a:t>
            </a:r>
            <a:r>
              <a:rPr lang="de-DE" sz="2400" dirty="0" err="1" smtClean="0"/>
              <a:t>words</a:t>
            </a:r>
            <a:r>
              <a:rPr lang="de-DE" sz="2400" dirty="0" smtClean="0"/>
              <a:t> </a:t>
            </a:r>
            <a:r>
              <a:rPr lang="de-DE" sz="2400" dirty="0" err="1" smtClean="0"/>
              <a:t>possible</a:t>
            </a:r>
            <a:r>
              <a:rPr lang="de-DE" sz="2400" dirty="0" smtClean="0"/>
              <a:t>!</a:t>
            </a:r>
          </a:p>
          <a:p>
            <a:endParaRPr lang="de-DE" sz="2400" dirty="0"/>
          </a:p>
          <a:p>
            <a:r>
              <a:rPr lang="de-DE" sz="1200" dirty="0" smtClean="0"/>
              <a:t>Julius van der Laar, </a:t>
            </a:r>
            <a:r>
              <a:rPr lang="de-DE" sz="1200" dirty="0" err="1" smtClean="0"/>
              <a:t>campac</a:t>
            </a:r>
            <a:r>
              <a:rPr lang="de-DE" sz="1200" dirty="0" smtClean="0"/>
              <a:t>-Demokratie-Konferenz 11/2024</a:t>
            </a:r>
            <a:endParaRPr lang="de-DE" sz="1200" dirty="0"/>
          </a:p>
        </p:txBody>
      </p:sp>
    </p:spTree>
    <p:extLst>
      <p:ext uri="{BB962C8B-B14F-4D97-AF65-F5344CB8AC3E}">
        <p14:creationId xmlns:p14="http://schemas.microsoft.com/office/powerpoint/2010/main" val="1805292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521117" y="2654124"/>
            <a:ext cx="5670883" cy="369331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300" dirty="0" smtClean="0">
                <a:cs typeface="Arial" panose="020B0604020202020204" pitchFamily="34" charset="0"/>
              </a:rPr>
              <a:t>1.</a:t>
            </a:r>
            <a:r>
              <a:rPr lang="de-DE" sz="2300" dirty="0" smtClean="0"/>
              <a:t>   </a:t>
            </a:r>
            <a:r>
              <a:rPr lang="de-DE" sz="2300" b="1" dirty="0" smtClean="0"/>
              <a:t>KONSENS</a:t>
            </a:r>
            <a:r>
              <a:rPr lang="de-DE" sz="2300" dirty="0"/>
              <a:t>: </a:t>
            </a:r>
            <a:r>
              <a:rPr lang="de-DE" sz="2400" dirty="0"/>
              <a:t>die 1,5-/2-Grad-Grenze ist unumstritten!</a:t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2</a:t>
            </a:r>
            <a:r>
              <a:rPr lang="de-DE" sz="2300" dirty="0">
                <a:cs typeface="Arial" panose="020B0604020202020204" pitchFamily="34" charset="0"/>
              </a:rPr>
              <a:t>.</a:t>
            </a:r>
            <a:r>
              <a:rPr lang="de-DE" sz="2300" dirty="0"/>
              <a:t>   </a:t>
            </a:r>
            <a:r>
              <a:rPr lang="de-DE" sz="2300" b="1" dirty="0"/>
              <a:t>GESCHWINDIGKEIT</a:t>
            </a:r>
            <a:r>
              <a:rPr lang="de-DE" sz="2300" dirty="0" smtClean="0"/>
              <a:t>: </a:t>
            </a:r>
            <a:r>
              <a:rPr lang="de-DE" sz="2400" dirty="0"/>
              <a:t>Wenn wir schnell handeln, kann sie eingehalten werden!</a:t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3.</a:t>
            </a:r>
            <a:r>
              <a:rPr lang="de-DE" sz="2300" b="1" dirty="0" smtClean="0">
                <a:cs typeface="Arial" panose="020B0604020202020204" pitchFamily="34" charset="0"/>
              </a:rPr>
              <a:t>   ERFOLGE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>Vorhandene Technik funktioniert, wird billiger und wächst schnell.</a:t>
            </a:r>
          </a:p>
          <a:p>
            <a:r>
              <a:rPr lang="de-DE" sz="2300" dirty="0" smtClean="0">
                <a:cs typeface="Arial" panose="020B0604020202020204" pitchFamily="34" charset="0"/>
              </a:rPr>
              <a:t>4.   </a:t>
            </a:r>
            <a:r>
              <a:rPr lang="de-DE" sz="2300" b="1" dirty="0" smtClean="0">
                <a:cs typeface="Arial" panose="020B0604020202020204" pitchFamily="34" charset="0"/>
              </a:rPr>
              <a:t>GERECHTIGKEIT</a:t>
            </a:r>
            <a:r>
              <a:rPr lang="de-DE" sz="2300" dirty="0" smtClean="0">
                <a:cs typeface="Arial" panose="020B0604020202020204" pitchFamily="34" charset="0"/>
              </a:rPr>
              <a:t>: Das Klimageld macht Klimaschutz sozial gerecht.  </a:t>
            </a:r>
            <a:r>
              <a:rPr lang="de-DE" sz="2300" dirty="0">
                <a:cs typeface="Arial" panose="020B0604020202020204" pitchFamily="34" charset="0"/>
              </a:rPr>
              <a:t/>
            </a:r>
            <a:br>
              <a:rPr lang="de-DE" sz="2300" dirty="0">
                <a:cs typeface="Arial" panose="020B0604020202020204" pitchFamily="34" charset="0"/>
              </a:rPr>
            </a:br>
            <a:r>
              <a:rPr lang="de-DE" sz="2300" dirty="0" smtClean="0">
                <a:cs typeface="Arial" panose="020B0604020202020204" pitchFamily="34" charset="0"/>
              </a:rPr>
              <a:t>5</a:t>
            </a:r>
            <a:r>
              <a:rPr lang="de-DE" sz="2300" dirty="0">
                <a:cs typeface="Arial" panose="020B0604020202020204" pitchFamily="34" charset="0"/>
              </a:rPr>
              <a:t>.   </a:t>
            </a:r>
            <a:r>
              <a:rPr lang="de-DE" sz="2300" b="1" dirty="0">
                <a:cs typeface="Arial" panose="020B0604020202020204" pitchFamily="34" charset="0"/>
              </a:rPr>
              <a:t>POSITIVE ZIELE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>Klimaschutz macht </a:t>
            </a:r>
            <a:r>
              <a:rPr lang="de-DE" sz="2300" dirty="0">
                <a:cs typeface="Arial" panose="020B0604020202020204" pitchFamily="34" charset="0"/>
              </a:rPr>
              <a:t>unser Leben besser</a:t>
            </a:r>
            <a:r>
              <a:rPr lang="de-DE" sz="2300" dirty="0" smtClean="0">
                <a:cs typeface="Arial" panose="020B0604020202020204" pitchFamily="34" charset="0"/>
              </a:rPr>
              <a:t>!</a:t>
            </a:r>
            <a:endParaRPr lang="de-DE" sz="2300" dirty="0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" y="2654123"/>
            <a:ext cx="6426608" cy="3631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" y="6285886"/>
            <a:ext cx="5115639" cy="362001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409074" y="1167063"/>
            <a:ext cx="101546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Tell </a:t>
            </a:r>
            <a:r>
              <a:rPr lang="de-DE" sz="2400" b="1" dirty="0"/>
              <a:t>a positive </a:t>
            </a:r>
            <a:r>
              <a:rPr lang="de-DE" sz="2400" b="1" dirty="0" err="1"/>
              <a:t>story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fewest</a:t>
            </a:r>
            <a:r>
              <a:rPr lang="de-DE" sz="2400" b="1" dirty="0"/>
              <a:t> </a:t>
            </a:r>
            <a:r>
              <a:rPr lang="de-DE" sz="2400" b="1" dirty="0" err="1"/>
              <a:t>words</a:t>
            </a:r>
            <a:r>
              <a:rPr lang="de-DE" sz="2400" b="1" dirty="0"/>
              <a:t> </a:t>
            </a:r>
            <a:r>
              <a:rPr lang="de-DE" sz="2400" b="1" dirty="0" err="1" smtClean="0"/>
              <a:t>possible</a:t>
            </a:r>
            <a:endParaRPr lang="de-DE" sz="2400" b="1" dirty="0" smtClean="0"/>
          </a:p>
          <a:p>
            <a:r>
              <a:rPr lang="de-DE" sz="2400" dirty="0" smtClean="0"/>
              <a:t>1. Wähle Kasten 1 oder 2. </a:t>
            </a:r>
          </a:p>
          <a:p>
            <a:r>
              <a:rPr lang="de-DE" sz="2400" dirty="0" smtClean="0"/>
              <a:t>2. Erzähle Deiner Nachbarin/Deinem Nachbarn eine positive Klimageschichte.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3438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6" name="Textfeld 5"/>
          <p:cNvSpPr txBox="1"/>
          <p:nvPr/>
        </p:nvSpPr>
        <p:spPr>
          <a:xfrm>
            <a:off x="6521117" y="2654124"/>
            <a:ext cx="5670883" cy="364715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300" dirty="0" smtClean="0">
                <a:cs typeface="Arial" panose="020B0604020202020204" pitchFamily="34" charset="0"/>
              </a:rPr>
              <a:t>1.</a:t>
            </a:r>
            <a:r>
              <a:rPr lang="de-DE" sz="2300" dirty="0" smtClean="0"/>
              <a:t>   </a:t>
            </a:r>
            <a:r>
              <a:rPr lang="de-DE" sz="2300" b="1" dirty="0" smtClean="0"/>
              <a:t>KONSENS</a:t>
            </a:r>
            <a:r>
              <a:rPr lang="de-DE" sz="2300" dirty="0" smtClean="0"/>
              <a:t>:</a:t>
            </a:r>
            <a:br>
              <a:rPr lang="de-DE" sz="2300" dirty="0" smtClean="0"/>
            </a:br>
            <a:r>
              <a:rPr lang="de-DE" sz="2400" dirty="0"/>
              <a:t/>
            </a:r>
            <a:br>
              <a:rPr lang="de-DE" sz="2400" dirty="0"/>
            </a:br>
            <a:r>
              <a:rPr lang="de-DE" sz="2300" dirty="0" smtClean="0">
                <a:cs typeface="Arial" panose="020B0604020202020204" pitchFamily="34" charset="0"/>
              </a:rPr>
              <a:t>2</a:t>
            </a:r>
            <a:r>
              <a:rPr lang="de-DE" sz="2300" dirty="0">
                <a:cs typeface="Arial" panose="020B0604020202020204" pitchFamily="34" charset="0"/>
              </a:rPr>
              <a:t>.</a:t>
            </a:r>
            <a:r>
              <a:rPr lang="de-DE" sz="2300" dirty="0"/>
              <a:t>   </a:t>
            </a:r>
            <a:r>
              <a:rPr lang="de-DE" sz="2300" b="1" dirty="0"/>
              <a:t>GESCHWINDIGKEIT</a:t>
            </a:r>
            <a:r>
              <a:rPr lang="de-DE" sz="2300" dirty="0" smtClean="0"/>
              <a:t>: </a:t>
            </a:r>
            <a:br>
              <a:rPr lang="de-DE" sz="2300" dirty="0" smtClean="0"/>
            </a:br>
            <a:r>
              <a:rPr lang="de-DE" sz="2300" dirty="0" smtClean="0"/>
              <a:t/>
            </a:r>
            <a:br>
              <a:rPr lang="de-DE" sz="2300" dirty="0" smtClean="0"/>
            </a:br>
            <a:r>
              <a:rPr lang="de-DE" sz="2300" dirty="0" smtClean="0">
                <a:cs typeface="Arial" panose="020B0604020202020204" pitchFamily="34" charset="0"/>
              </a:rPr>
              <a:t>3.</a:t>
            </a:r>
            <a:r>
              <a:rPr lang="de-DE" sz="2300" b="1" dirty="0" smtClean="0">
                <a:cs typeface="Arial" panose="020B0604020202020204" pitchFamily="34" charset="0"/>
              </a:rPr>
              <a:t>   ERFOLGE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/>
            </a:r>
            <a:br>
              <a:rPr lang="de-DE" sz="2300" dirty="0" smtClean="0">
                <a:cs typeface="Arial" panose="020B0604020202020204" pitchFamily="34" charset="0"/>
              </a:rPr>
            </a:br>
            <a:endParaRPr lang="de-DE" sz="2300" dirty="0" smtClean="0">
              <a:cs typeface="Arial" panose="020B0604020202020204" pitchFamily="34" charset="0"/>
            </a:endParaRPr>
          </a:p>
          <a:p>
            <a:r>
              <a:rPr lang="de-DE" sz="2300" dirty="0" smtClean="0">
                <a:cs typeface="Arial" panose="020B0604020202020204" pitchFamily="34" charset="0"/>
              </a:rPr>
              <a:t>4.   </a:t>
            </a:r>
            <a:r>
              <a:rPr lang="de-DE" sz="2300" b="1" dirty="0" smtClean="0">
                <a:cs typeface="Arial" panose="020B0604020202020204" pitchFamily="34" charset="0"/>
              </a:rPr>
              <a:t>GERECHTIGKEIT</a:t>
            </a:r>
            <a:r>
              <a:rPr lang="de-DE" sz="2300" dirty="0" smtClean="0">
                <a:cs typeface="Arial" panose="020B0604020202020204" pitchFamily="34" charset="0"/>
              </a:rPr>
              <a:t>:</a:t>
            </a:r>
            <a:br>
              <a:rPr lang="de-DE" sz="2300" dirty="0" smtClean="0">
                <a:cs typeface="Arial" panose="020B0604020202020204" pitchFamily="34" charset="0"/>
              </a:rPr>
            </a:br>
            <a:r>
              <a:rPr lang="de-DE" sz="2300" dirty="0">
                <a:cs typeface="Arial" panose="020B0604020202020204" pitchFamily="34" charset="0"/>
              </a:rPr>
              <a:t/>
            </a:r>
            <a:br>
              <a:rPr lang="de-DE" sz="2300" dirty="0">
                <a:cs typeface="Arial" panose="020B0604020202020204" pitchFamily="34" charset="0"/>
              </a:rPr>
            </a:br>
            <a:r>
              <a:rPr lang="de-DE" sz="2300" dirty="0" smtClean="0">
                <a:cs typeface="Arial" panose="020B0604020202020204" pitchFamily="34" charset="0"/>
              </a:rPr>
              <a:t>5</a:t>
            </a:r>
            <a:r>
              <a:rPr lang="de-DE" sz="2300" dirty="0">
                <a:cs typeface="Arial" panose="020B0604020202020204" pitchFamily="34" charset="0"/>
              </a:rPr>
              <a:t>.   </a:t>
            </a:r>
            <a:r>
              <a:rPr lang="de-DE" sz="2300" b="1" dirty="0">
                <a:cs typeface="Arial" panose="020B0604020202020204" pitchFamily="34" charset="0"/>
              </a:rPr>
              <a:t>POSITIVE ZIELE</a:t>
            </a:r>
            <a:r>
              <a:rPr lang="de-DE" sz="2300" dirty="0">
                <a:cs typeface="Arial" panose="020B0604020202020204" pitchFamily="34" charset="0"/>
              </a:rPr>
              <a:t>: </a:t>
            </a:r>
            <a:r>
              <a:rPr lang="de-DE" sz="2300" dirty="0" smtClean="0">
                <a:cs typeface="Arial" panose="020B0604020202020204" pitchFamily="34" charset="0"/>
              </a:rPr>
              <a:t/>
            </a:r>
            <a:br>
              <a:rPr lang="de-DE" sz="2300" dirty="0" smtClean="0">
                <a:cs typeface="Arial" panose="020B0604020202020204" pitchFamily="34" charset="0"/>
              </a:rPr>
            </a:br>
            <a:endParaRPr lang="de-DE" sz="2300" dirty="0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216" y="2654123"/>
            <a:ext cx="6426608" cy="3631763"/>
          </a:xfrm>
          <a:prstGeom prst="rect">
            <a:avLst/>
          </a:prstGeo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97" y="6285886"/>
            <a:ext cx="5115639" cy="362001"/>
          </a:xfrm>
          <a:prstGeom prst="rect">
            <a:avLst/>
          </a:prstGeom>
        </p:spPr>
      </p:pic>
      <p:sp>
        <p:nvSpPr>
          <p:cNvPr id="7" name="Abgerundetes Rechteck 6"/>
          <p:cNvSpPr/>
          <p:nvPr/>
        </p:nvSpPr>
        <p:spPr>
          <a:xfrm>
            <a:off x="643499" y="3933496"/>
            <a:ext cx="3248527" cy="144378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561474" y="1319463"/>
            <a:ext cx="10154652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Tell </a:t>
            </a:r>
            <a:r>
              <a:rPr lang="de-DE" sz="2400" b="1" dirty="0"/>
              <a:t>a positive </a:t>
            </a:r>
            <a:r>
              <a:rPr lang="de-DE" sz="2400" b="1" dirty="0" err="1"/>
              <a:t>story</a:t>
            </a:r>
            <a:r>
              <a:rPr lang="de-DE" sz="2400" b="1" dirty="0"/>
              <a:t> </a:t>
            </a:r>
            <a:r>
              <a:rPr lang="de-DE" sz="2400" b="1" dirty="0" err="1"/>
              <a:t>with</a:t>
            </a:r>
            <a:r>
              <a:rPr lang="de-DE" sz="2400" b="1" dirty="0"/>
              <a:t> </a:t>
            </a:r>
            <a:r>
              <a:rPr lang="de-DE" sz="2400" b="1" dirty="0" err="1"/>
              <a:t>the</a:t>
            </a:r>
            <a:r>
              <a:rPr lang="de-DE" sz="2400" b="1" dirty="0"/>
              <a:t> </a:t>
            </a:r>
            <a:r>
              <a:rPr lang="de-DE" sz="2400" b="1" dirty="0" err="1"/>
              <a:t>fewest</a:t>
            </a:r>
            <a:r>
              <a:rPr lang="de-DE" sz="2400" b="1" dirty="0"/>
              <a:t> </a:t>
            </a:r>
            <a:r>
              <a:rPr lang="de-DE" sz="2400" b="1" dirty="0" err="1"/>
              <a:t>words</a:t>
            </a:r>
            <a:r>
              <a:rPr lang="de-DE" sz="2400" b="1" dirty="0"/>
              <a:t> </a:t>
            </a:r>
            <a:r>
              <a:rPr lang="de-DE" sz="2400" b="1" dirty="0" err="1" smtClean="0"/>
              <a:t>possible</a:t>
            </a:r>
            <a:endParaRPr lang="de-DE" sz="2400" b="1" dirty="0" smtClean="0"/>
          </a:p>
          <a:p>
            <a:r>
              <a:rPr lang="de-DE" sz="2400" dirty="0" smtClean="0"/>
              <a:t>1. Wähle Kasten 1 oder 2. </a:t>
            </a:r>
          </a:p>
          <a:p>
            <a:r>
              <a:rPr lang="de-DE" sz="2400" dirty="0" smtClean="0"/>
              <a:t>2. Erzähle Deiner Nachbarin/Deinem Nachbarn eine positive Klimageschichte.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35368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EB724BC-93F9-833F-DC63-D295B01B5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35200"/>
            <a:ext cx="7002981" cy="466898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696364" y="2346035"/>
            <a:ext cx="5375563" cy="42319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endParaRPr lang="de-DE" sz="2400" dirty="0" smtClean="0"/>
          </a:p>
          <a:p>
            <a:endParaRPr lang="de-DE" sz="2400" dirty="0"/>
          </a:p>
          <a:p>
            <a:endParaRPr lang="de-DE" sz="2400" dirty="0"/>
          </a:p>
          <a:p>
            <a:r>
              <a:rPr lang="de-DE" sz="2400" dirty="0" smtClean="0"/>
              <a:t>Die Partei, die gegen Klimaschutz ist, hat 11% mehr Stimmen, die Partei, die für Klimaschutz steht, hat 23% weniger Stimmen bekommen.</a:t>
            </a:r>
          </a:p>
          <a:p>
            <a:pPr>
              <a:spcBef>
                <a:spcPts val="600"/>
              </a:spcBef>
            </a:pPr>
            <a:r>
              <a:rPr lang="de-DE" sz="2400" dirty="0" smtClean="0"/>
              <a:t>Was glaubt ihr, warum?</a:t>
            </a:r>
          </a:p>
          <a:p>
            <a:endParaRPr lang="de-DE" sz="2400" dirty="0" smtClean="0"/>
          </a:p>
          <a:p>
            <a:r>
              <a:rPr lang="de-DE" sz="2400" dirty="0" smtClean="0"/>
              <a:t>Think-Pair-Share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7" name="Abgerundetes Rechteck 6"/>
          <p:cNvSpPr/>
          <p:nvPr/>
        </p:nvSpPr>
        <p:spPr>
          <a:xfrm>
            <a:off x="5652655" y="4248724"/>
            <a:ext cx="960581" cy="554182"/>
          </a:xfrm>
          <a:prstGeom prst="roundRect">
            <a:avLst/>
          </a:prstGeom>
          <a:solidFill>
            <a:schemeClr val="accent1">
              <a:alpha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Pfeil nach rechts 7"/>
          <p:cNvSpPr/>
          <p:nvPr/>
        </p:nvSpPr>
        <p:spPr>
          <a:xfrm>
            <a:off x="4812145" y="4378036"/>
            <a:ext cx="655782" cy="341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407495" y="1782694"/>
            <a:ext cx="5847347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Über </a:t>
            </a:r>
            <a:r>
              <a:rPr lang="de-DE" sz="2400" b="1" dirty="0"/>
              <a:t>Wahlen </a:t>
            </a:r>
            <a:r>
              <a:rPr lang="de-DE" sz="2400" b="1" dirty="0" smtClean="0"/>
              <a:t>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125206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57383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74" y="2244435"/>
            <a:ext cx="2802887" cy="450622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6586769" y="2244435"/>
            <a:ext cx="5432224" cy="452431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Diskutiert, ob Schaible Recht hat.</a:t>
            </a:r>
          </a:p>
          <a:p>
            <a:endParaRPr lang="de-DE" sz="2400" dirty="0" smtClean="0"/>
          </a:p>
          <a:p>
            <a:r>
              <a:rPr lang="de-DE" sz="2400" dirty="0" smtClean="0"/>
              <a:t>2. Schaible fordert neue Strukturen einer ‚wehrhaften Klimademokratie‘: Klimabürgerräte, Widerstandsrecht und Klimaschutz in die Verfassung, eine Klimaschutzbehörde mit Vetorecht. </a:t>
            </a:r>
          </a:p>
          <a:p>
            <a:r>
              <a:rPr lang="de-DE" sz="2400" dirty="0" smtClean="0"/>
              <a:t>Einigt euch auf eine Maßnahme, für die ihr euch am ehesten engagieren würdet.</a:t>
            </a:r>
          </a:p>
          <a:p>
            <a:endParaRPr lang="de-DE" sz="2400" dirty="0"/>
          </a:p>
          <a:p>
            <a:endParaRPr lang="de-DE" sz="2400" dirty="0" smtClean="0"/>
          </a:p>
          <a:p>
            <a:endParaRPr lang="de-DE" sz="2400" dirty="0"/>
          </a:p>
        </p:txBody>
      </p:sp>
      <p:sp>
        <p:nvSpPr>
          <p:cNvPr id="7" name="Textfeld 6"/>
          <p:cNvSpPr txBox="1"/>
          <p:nvPr/>
        </p:nvSpPr>
        <p:spPr>
          <a:xfrm>
            <a:off x="3313373" y="2244880"/>
            <a:ext cx="3041246" cy="26776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Klimakrise verstärkt alle bekannten Risikofaktoren für die Schwächung oder gar den Zusammenbruch einer Demokratie.“ 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313372" y="5149301"/>
            <a:ext cx="3041247" cy="15696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„Die Demokratie wird sich nur bewahren lassen, wenn wir das Klima schützen.“ 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323274" y="1630991"/>
            <a:ext cx="10149965" cy="46166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Über den Zusammenhang von Demokratie und Klima sprechen</a:t>
            </a:r>
            <a:endParaRPr lang="de-DE" b="1" dirty="0"/>
          </a:p>
        </p:txBody>
      </p:sp>
    </p:spTree>
    <p:extLst>
      <p:ext uri="{BB962C8B-B14F-4D97-AF65-F5344CB8AC3E}">
        <p14:creationId xmlns:p14="http://schemas.microsoft.com/office/powerpoint/2010/main" val="61249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83434" y="874283"/>
            <a:ext cx="8158989" cy="473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Positive Visionen vor Verzögerungsdiskurse stellen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0314" y="6419520"/>
            <a:ext cx="44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DebunkingHandbook2020-German.pdf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65925"/>
          <a:stretch/>
        </p:blipFill>
        <p:spPr>
          <a:xfrm>
            <a:off x="383434" y="2203792"/>
            <a:ext cx="2468052" cy="41904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30645" y="1857249"/>
            <a:ext cx="4809605" cy="15696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Vision:</a:t>
            </a:r>
            <a:r>
              <a:rPr lang="de-DE" sz="2400" dirty="0" smtClean="0"/>
              <a:t> „</a:t>
            </a:r>
            <a:r>
              <a:rPr lang="de-DE" sz="2400" dirty="0"/>
              <a:t>Veganes Mensaessen“, „kostenpflichtige Parkplätze“, „E-Ladestationen auf dem Parkplatz“, „Wärmepumpe statt Gasheizung“ </a:t>
            </a:r>
            <a:r>
              <a:rPr lang="de-DE" sz="2400" dirty="0" smtClean="0"/>
              <a:t>...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83434" y="1735575"/>
            <a:ext cx="50668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 smtClean="0"/>
              <a:t>Stop</a:t>
            </a:r>
            <a:r>
              <a:rPr lang="de-DE" sz="2400" b="1" dirty="0" smtClean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against</a:t>
            </a:r>
            <a:r>
              <a:rPr lang="de-DE" sz="2400" b="1" dirty="0" smtClean="0"/>
              <a:t>!“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11646" y="2215959"/>
            <a:ext cx="253865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2851486" y="2215959"/>
            <a:ext cx="259881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13141" y="2013003"/>
            <a:ext cx="1317504" cy="1413906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6962092" y="3643225"/>
            <a:ext cx="480960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Verzögernde</a:t>
            </a:r>
            <a:r>
              <a:rPr lang="de-DE" sz="2400" dirty="0" smtClean="0"/>
              <a:t>: nutzen </a:t>
            </a:r>
            <a:r>
              <a:rPr lang="de-DE" sz="2400" dirty="0" smtClean="0">
                <a:hlinkClick r:id="rId5"/>
              </a:rPr>
              <a:t>Desinformationsstrategien oder Verzögerungsdiskurse.</a:t>
            </a:r>
            <a:r>
              <a:rPr lang="de-DE" sz="2400" dirty="0" smtClean="0"/>
              <a:t> </a:t>
            </a:r>
            <a:endParaRPr lang="de-DE" sz="24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94581" y="4902505"/>
            <a:ext cx="1286058" cy="1431025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6982217" y="5494214"/>
            <a:ext cx="4809605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Beobachtende</a:t>
            </a:r>
            <a:r>
              <a:rPr lang="de-DE" sz="2400" dirty="0" smtClean="0"/>
              <a:t>: Wie wirkt das Prinzip „Vision-Erklären-Vision“? </a:t>
            </a:r>
            <a:endParaRPr lang="de-DE" sz="2400" dirty="0"/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7948" y="3426909"/>
            <a:ext cx="1367889" cy="1431025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2851486" y="2167831"/>
            <a:ext cx="2598819" cy="421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Beginnen Sie mit einem Fakt (einer Vision).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2000" dirty="0" smtClean="0"/>
              <a:t>Wiederholen Sie den Fakt (die Vision)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79836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83434" y="874283"/>
            <a:ext cx="8158989" cy="473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Positive Visionen vor Verzögerungsdiskurse stellen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0314" y="6419520"/>
            <a:ext cx="44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DebunkingHandbook2020-German.pdf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65925"/>
          <a:stretch/>
        </p:blipFill>
        <p:spPr>
          <a:xfrm>
            <a:off x="383434" y="2203792"/>
            <a:ext cx="2468052" cy="4190456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867330" y="1698162"/>
            <a:ext cx="4809605" cy="463536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Wähle ein visionäres </a:t>
            </a:r>
            <a:r>
              <a:rPr lang="de-DE" sz="2400" dirty="0"/>
              <a:t>Klimaschutzprojekt für das </a:t>
            </a:r>
            <a:r>
              <a:rPr lang="de-DE" sz="2400" dirty="0" smtClean="0"/>
              <a:t>Du überzeugen willst: </a:t>
            </a:r>
            <a:r>
              <a:rPr lang="de-DE" sz="2400" dirty="0">
                <a:solidFill>
                  <a:schemeClr val="accent1">
                    <a:lumMod val="75000"/>
                  </a:schemeClr>
                </a:solidFill>
              </a:rPr>
              <a:t>„Veganes Mensaessen“, „kostenpflichtige Parkplätze“, „E-Ladestationen auf dem Parkplatz“, „Wärmepumpe statt Gasheizung“ ...</a:t>
            </a:r>
          </a:p>
          <a:p>
            <a:endParaRPr lang="de-DE" sz="2400" dirty="0" smtClean="0"/>
          </a:p>
          <a:p>
            <a:r>
              <a:rPr lang="de-DE" sz="2400" dirty="0" smtClean="0"/>
              <a:t>2</a:t>
            </a:r>
            <a:r>
              <a:rPr lang="de-DE" sz="2400" dirty="0"/>
              <a:t>. Verteilen Sie </a:t>
            </a:r>
            <a:r>
              <a:rPr lang="de-DE" sz="2400" dirty="0" smtClean="0"/>
              <a:t>die drei </a:t>
            </a:r>
            <a:r>
              <a:rPr lang="de-DE" sz="2400" dirty="0"/>
              <a:t>Rollen </a:t>
            </a:r>
            <a:r>
              <a:rPr lang="de-DE" sz="2400" dirty="0" smtClean="0"/>
              <a:t>Visionärin/Visionär, </a:t>
            </a:r>
            <a:r>
              <a:rPr lang="de-DE" sz="2400" dirty="0" err="1" smtClean="0"/>
              <a:t>Verzögerin</a:t>
            </a:r>
            <a:r>
              <a:rPr lang="de-DE" sz="2400" dirty="0" smtClean="0"/>
              <a:t>/</a:t>
            </a:r>
            <a:r>
              <a:rPr lang="de-DE" sz="2400" dirty="0" err="1" smtClean="0"/>
              <a:t>Verzöger</a:t>
            </a:r>
            <a:r>
              <a:rPr lang="de-DE" sz="2400" dirty="0" smtClean="0"/>
              <a:t> </a:t>
            </a:r>
            <a:r>
              <a:rPr lang="de-DE" sz="2400" dirty="0"/>
              <a:t>+ </a:t>
            </a:r>
            <a:r>
              <a:rPr lang="de-DE" sz="2400" dirty="0" smtClean="0"/>
              <a:t>Beobachtende und führen </a:t>
            </a:r>
            <a:r>
              <a:rPr lang="de-DE" sz="2400" dirty="0"/>
              <a:t>Sie das Rollenspiel durch</a:t>
            </a:r>
            <a:r>
              <a:rPr lang="de-DE" sz="2400" dirty="0" smtClean="0"/>
              <a:t>.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383434" y="1735575"/>
            <a:ext cx="50668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/>
              <a:t>Stop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against</a:t>
            </a:r>
            <a:r>
              <a:rPr lang="de-DE" sz="2400" b="1" dirty="0" smtClean="0"/>
              <a:t>!“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11646" y="2215959"/>
            <a:ext cx="253865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6867331" y="4763870"/>
            <a:ext cx="4809605" cy="156966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solidFill>
                  <a:schemeClr val="bg1"/>
                </a:solidFill>
              </a:rPr>
              <a:t>Auswertung:</a:t>
            </a:r>
            <a:r>
              <a:rPr lang="de-DE" sz="2400" dirty="0" smtClean="0">
                <a:solidFill>
                  <a:schemeClr val="bg1"/>
                </a:solidFill>
              </a:rPr>
              <a:t> Wie wirkt </a:t>
            </a:r>
            <a:r>
              <a:rPr lang="de-DE" sz="2400" dirty="0">
                <a:solidFill>
                  <a:schemeClr val="bg1"/>
                </a:solidFill>
              </a:rPr>
              <a:t>das Prinzip </a:t>
            </a:r>
            <a:r>
              <a:rPr lang="de-DE" sz="2400" dirty="0" smtClean="0">
                <a:solidFill>
                  <a:schemeClr val="bg1"/>
                </a:solidFill>
              </a:rPr>
              <a:t>„Vision-Erklären-Vision“ </a:t>
            </a:r>
          </a:p>
          <a:p>
            <a:r>
              <a:rPr lang="de-DE" sz="2400" dirty="0" smtClean="0">
                <a:solidFill>
                  <a:schemeClr val="bg1"/>
                </a:solidFill>
              </a:rPr>
              <a:t>im </a:t>
            </a:r>
            <a:r>
              <a:rPr lang="de-DE" sz="2400" dirty="0">
                <a:solidFill>
                  <a:schemeClr val="bg1"/>
                </a:solidFill>
              </a:rPr>
              <a:t>Umgang </a:t>
            </a:r>
            <a:r>
              <a:rPr lang="de-DE" sz="2400" dirty="0" smtClean="0">
                <a:solidFill>
                  <a:schemeClr val="bg1"/>
                </a:solidFill>
              </a:rPr>
              <a:t>mit Desinformation und  Verzögerungsdiskursen?</a:t>
            </a:r>
            <a:endParaRPr lang="de-DE" sz="24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2851486" y="2167831"/>
            <a:ext cx="2598819" cy="421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Beginnen Sie mit einem Fakt (einer Vision).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2000" dirty="0" smtClean="0"/>
              <a:t>Wiederholen Sie den Fakt (die Vision)</a:t>
            </a:r>
            <a:endParaRPr lang="de-DE" sz="2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776" y="1711108"/>
            <a:ext cx="1317504" cy="1413906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1355" y="4890189"/>
            <a:ext cx="1286058" cy="14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56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274" y="766619"/>
            <a:ext cx="11508508" cy="5634182"/>
          </a:xfrm>
        </p:spPr>
        <p:txBody>
          <a:bodyPr>
            <a:normAutofit/>
          </a:bodyPr>
          <a:lstStyle/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 smtClean="0"/>
          </a:p>
          <a:p>
            <a:pPr algn="l"/>
            <a:r>
              <a:rPr lang="de-DE" sz="2800" dirty="0" smtClean="0"/>
              <a:t> </a:t>
            </a:r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 smtClean="0"/>
          </a:p>
          <a:p>
            <a:pPr algn="l"/>
            <a:endParaRPr lang="de-DE" sz="2800" dirty="0"/>
          </a:p>
          <a:p>
            <a:pPr algn="l"/>
            <a:endParaRPr lang="de-DE" sz="2800" dirty="0"/>
          </a:p>
        </p:txBody>
      </p:sp>
      <p:sp>
        <p:nvSpPr>
          <p:cNvPr id="5" name="Textfeld 4"/>
          <p:cNvSpPr txBox="1"/>
          <p:nvPr/>
        </p:nvSpPr>
        <p:spPr>
          <a:xfrm>
            <a:off x="383434" y="874283"/>
            <a:ext cx="8158989" cy="47324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Positive Visionen vor Verzögerungsdiskurse stellen</a:t>
            </a:r>
            <a:endParaRPr lang="de-DE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420314" y="6419520"/>
            <a:ext cx="44051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hlinkClick r:id="rId2"/>
              </a:rPr>
              <a:t>DebunkingHandbook2020-German.pdf</a:t>
            </a:r>
            <a:endParaRPr lang="de-DE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 rotWithShape="1">
          <a:blip r:embed="rId3"/>
          <a:srcRect r="65925"/>
          <a:stretch/>
        </p:blipFill>
        <p:spPr>
          <a:xfrm>
            <a:off x="383434" y="2203792"/>
            <a:ext cx="2468052" cy="4190456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383434" y="1735575"/>
            <a:ext cx="5066871" cy="4616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„</a:t>
            </a:r>
            <a:r>
              <a:rPr lang="de-DE" sz="2400" b="1" dirty="0" err="1"/>
              <a:t>Stop</a:t>
            </a:r>
            <a:r>
              <a:rPr lang="de-DE" sz="2400" b="1" dirty="0"/>
              <a:t> </a:t>
            </a:r>
            <a:r>
              <a:rPr lang="de-DE" sz="2400" b="1" dirty="0" err="1"/>
              <a:t>to</a:t>
            </a:r>
            <a:r>
              <a:rPr lang="de-DE" sz="2400" b="1" dirty="0"/>
              <a:t> </a:t>
            </a:r>
            <a:r>
              <a:rPr lang="de-DE" sz="2400" b="1" dirty="0" err="1"/>
              <a:t>be</a:t>
            </a:r>
            <a:r>
              <a:rPr lang="de-DE" sz="2400" b="1" dirty="0"/>
              <a:t> </a:t>
            </a:r>
            <a:r>
              <a:rPr lang="de-DE" sz="2400" b="1" dirty="0" err="1"/>
              <a:t>against</a:t>
            </a:r>
            <a:r>
              <a:rPr lang="de-DE" sz="2400" b="1" dirty="0" smtClean="0"/>
              <a:t>!“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911646" y="2215959"/>
            <a:ext cx="2538659" cy="415498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err="1"/>
              <a:t>Debunking</a:t>
            </a:r>
            <a:r>
              <a:rPr lang="de-DE" sz="2000" dirty="0"/>
              <a:t>: </a:t>
            </a:r>
            <a:r>
              <a:rPr lang="de-DE" sz="2000" dirty="0" smtClean="0"/>
              <a:t>Beginnen Sie mit einem Fakt / einer Vision.</a:t>
            </a:r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2000" dirty="0" smtClean="0"/>
              <a:t>Wiederholen Sie den Fakt / die positive Vision.</a:t>
            </a:r>
            <a:endParaRPr lang="de-DE" sz="2000" dirty="0"/>
          </a:p>
        </p:txBody>
      </p:sp>
      <p:sp>
        <p:nvSpPr>
          <p:cNvPr id="13" name="Textfeld 12"/>
          <p:cNvSpPr txBox="1"/>
          <p:nvPr/>
        </p:nvSpPr>
        <p:spPr>
          <a:xfrm>
            <a:off x="2851486" y="2167831"/>
            <a:ext cx="2598819" cy="421653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Beginnen Sie mit einem Fakt (einer Vision).</a:t>
            </a:r>
          </a:p>
          <a:p>
            <a:endParaRPr lang="de-DE" sz="1200" dirty="0" smtClean="0"/>
          </a:p>
          <a:p>
            <a:endParaRPr lang="de-DE" sz="1200" dirty="0" smtClean="0"/>
          </a:p>
          <a:p>
            <a:endParaRPr lang="de-DE" sz="1200" dirty="0"/>
          </a:p>
          <a:p>
            <a:endParaRPr lang="de-DE" sz="1200" dirty="0" smtClean="0"/>
          </a:p>
          <a:p>
            <a:r>
              <a:rPr lang="de-DE" sz="2000" dirty="0" smtClean="0"/>
              <a:t>Erklären Sie den Trugschluss im Verzögerungsdiskurs / in der Klimaleugnung</a:t>
            </a:r>
          </a:p>
          <a:p>
            <a:endParaRPr lang="de-DE" sz="1600" dirty="0"/>
          </a:p>
          <a:p>
            <a:endParaRPr lang="de-DE" sz="1200" dirty="0" smtClean="0"/>
          </a:p>
          <a:p>
            <a:endParaRPr lang="de-DE" sz="1200" dirty="0"/>
          </a:p>
          <a:p>
            <a:r>
              <a:rPr lang="de-DE" sz="2000" dirty="0" smtClean="0"/>
              <a:t>Wiederholen Sie den Fakt (die Vision)</a:t>
            </a:r>
            <a:endParaRPr lang="de-DE" sz="2000" dirty="0"/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8776" y="1711108"/>
            <a:ext cx="1317504" cy="1413906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274" y="1711108"/>
            <a:ext cx="6820852" cy="1486107"/>
          </a:xfrm>
          <a:prstGeom prst="rect">
            <a:avLst/>
          </a:prstGeom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7670" y="8299"/>
            <a:ext cx="4843951" cy="6877593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1835620" y="1941400"/>
            <a:ext cx="4809605" cy="120032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Verzögernde</a:t>
            </a:r>
            <a:r>
              <a:rPr lang="de-DE" sz="2400" dirty="0" smtClean="0"/>
              <a:t>: nutzen </a:t>
            </a:r>
            <a:r>
              <a:rPr lang="de-DE" sz="2400" dirty="0" smtClean="0">
                <a:hlinkClick r:id="rId7"/>
              </a:rPr>
              <a:t>Desinformationsstrategien oder Verzögerungsdiskurse.</a:t>
            </a:r>
            <a:r>
              <a:rPr lang="de-DE" sz="2400" dirty="0" smtClean="0"/>
              <a:t> 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02857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DC644C-8A62-E24A-E7BA-951EF0F0E7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B46FECAB-054B-A6E0-1622-A7AC387E28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02401" y="1459200"/>
            <a:ext cx="9021233" cy="5263333"/>
          </a:xfrm>
        </p:spPr>
        <p:txBody>
          <a:bodyPr/>
          <a:lstStyle/>
          <a:p>
            <a:pPr marL="0" indent="0">
              <a:buNone/>
            </a:pP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Die </a:t>
            </a:r>
            <a:r>
              <a:rPr lang="de-DE" b="0" i="0" u="none" strike="noStrike" dirty="0" err="1">
                <a:solidFill>
                  <a:schemeClr val="tx1"/>
                </a:solidFill>
                <a:effectLst/>
              </a:rPr>
              <a:t>TikTok</a:t>
            </a: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-Reichweite der AfD ist ihr Schlüssel zur jungen Wählerschaft (</a:t>
            </a:r>
            <a:r>
              <a:rPr lang="de-DE" b="0" i="0" u="none" strike="noStrike" dirty="0" err="1">
                <a:solidFill>
                  <a:schemeClr val="tx1"/>
                </a:solidFill>
                <a:effectLst/>
              </a:rPr>
              <a:t>Hilje</a:t>
            </a:r>
            <a:r>
              <a:rPr lang="de-DE" b="0" i="0" u="none" strike="noStrike" dirty="0">
                <a:solidFill>
                  <a:schemeClr val="tx1"/>
                </a:solidFill>
                <a:effectLst/>
              </a:rPr>
              <a:t>, 2024)</a:t>
            </a:r>
            <a:endParaRPr lang="de-DE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b="1" dirty="0" smtClean="0">
                <a:solidFill>
                  <a:schemeClr val="tx1"/>
                </a:solidFill>
              </a:rPr>
              <a:t>Über </a:t>
            </a:r>
            <a:r>
              <a:rPr lang="de-DE" b="1" dirty="0" err="1">
                <a:solidFill>
                  <a:schemeClr val="tx1"/>
                </a:solidFill>
              </a:rPr>
              <a:t>Social</a:t>
            </a:r>
            <a:r>
              <a:rPr lang="de-DE" b="1" dirty="0">
                <a:solidFill>
                  <a:schemeClr val="tx1"/>
                </a:solidFill>
              </a:rPr>
              <a:t> Media sprechen</a:t>
            </a:r>
          </a:p>
          <a:p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F21BA03-4A66-206F-BD3C-118304E6C6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44E8A-7C70-4EE9-A2AD-D71C0ECFCFEE}" type="slidenum">
              <a:rPr lang="de-DE" smtClean="0"/>
              <a:pPr/>
              <a:t>9</a:t>
            </a:fld>
            <a:endParaRPr lang="de-DE" dirty="0"/>
          </a:p>
        </p:txBody>
      </p:sp>
      <p:pic>
        <p:nvPicPr>
          <p:cNvPr id="6" name="Grafik 5" descr="Ein Bild, das Text, Screenshot, Schrift, Zahl enthält.&#10;&#10;Automatisch generierte Beschreibung">
            <a:extLst>
              <a:ext uri="{FF2B5EF4-FFF2-40B4-BE49-F238E27FC236}">
                <a16:creationId xmlns:a16="http://schemas.microsoft.com/office/drawing/2014/main" id="{92967AB6-6CA3-4E4D-A1D1-B253AAF2DD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120" y="2788140"/>
            <a:ext cx="3955061" cy="3955061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4AD13326-76E0-AD4E-C2DF-5B7535554A52}"/>
              </a:ext>
            </a:extLst>
          </p:cNvPr>
          <p:cNvSpPr txBox="1"/>
          <p:nvPr/>
        </p:nvSpPr>
        <p:spPr>
          <a:xfrm>
            <a:off x="5560224" y="2788140"/>
            <a:ext cx="4994197" cy="382752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endParaRPr lang="de-DE" sz="1867" i="1" dirty="0"/>
          </a:p>
          <a:p>
            <a:endParaRPr lang="de-DE" sz="1867" i="1" dirty="0"/>
          </a:p>
          <a:p>
            <a:endParaRPr lang="de-DE" sz="1867" dirty="0"/>
          </a:p>
          <a:p>
            <a:endParaRPr lang="de-DE" sz="1867" dirty="0"/>
          </a:p>
          <a:p>
            <a:r>
              <a:rPr lang="de-DE" sz="1867" dirty="0"/>
              <a:t>„Die AfD, die gegen Klimaschutz ist, hat die effektivste </a:t>
            </a:r>
            <a:r>
              <a:rPr lang="de-DE" sz="1867" dirty="0" err="1"/>
              <a:t>Social</a:t>
            </a:r>
            <a:r>
              <a:rPr lang="de-DE" sz="1867" dirty="0"/>
              <a:t>-Media-Kommunikation unter den Parteien und erreicht insbesondere junge Zielgruppen.</a:t>
            </a:r>
          </a:p>
          <a:p>
            <a:endParaRPr lang="de-DE" sz="1867" i="1" dirty="0"/>
          </a:p>
          <a:p>
            <a:r>
              <a:rPr lang="de-DE" sz="1867" dirty="0"/>
              <a:t>Diskutiert mögliche Gründe dafür</a:t>
            </a:r>
            <a:r>
              <a:rPr lang="de-DE" sz="1867" i="1" dirty="0"/>
              <a:t>.</a:t>
            </a:r>
            <a:r>
              <a:rPr lang="de-DE" sz="1867" dirty="0"/>
              <a:t>“</a:t>
            </a:r>
          </a:p>
          <a:p>
            <a:endParaRPr lang="de-DE" sz="1867" i="1" dirty="0"/>
          </a:p>
          <a:p>
            <a:r>
              <a:rPr lang="de-DE" sz="1867" b="1" dirty="0"/>
              <a:t>Think-Pair-Share</a:t>
            </a:r>
          </a:p>
          <a:p>
            <a:endParaRPr lang="de-DE" sz="1867" dirty="0"/>
          </a:p>
        </p:txBody>
      </p:sp>
    </p:spTree>
    <p:extLst>
      <p:ext uri="{BB962C8B-B14F-4D97-AF65-F5344CB8AC3E}">
        <p14:creationId xmlns:p14="http://schemas.microsoft.com/office/powerpoint/2010/main" val="306005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Breitbild</PresentationFormat>
  <Paragraphs>178</Paragraphs>
  <Slides>9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Office</vt:lpstr>
      <vt:lpstr>think-cell Folie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Land Hessen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Klimarat des Studienseminars für Gymnasien Bad Vilbel</dc:title>
  <dc:creator>Schröder, Dr. Achim (LA Wi)</dc:creator>
  <cp:lastModifiedBy>Schröder, Dr. Achim (LA Wi)</cp:lastModifiedBy>
  <cp:revision>97</cp:revision>
  <dcterms:created xsi:type="dcterms:W3CDTF">2024-11-06T14:35:41Z</dcterms:created>
  <dcterms:modified xsi:type="dcterms:W3CDTF">2024-11-15T18:36:28Z</dcterms:modified>
</cp:coreProperties>
</file>