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y="5143500" cx="9144000"/>
  <p:notesSz cx="7315200" cy="9601200"/>
  <p:embeddedFontLst>
    <p:embeddedFont>
      <p:font typeface="Play"/>
      <p:regular r:id="rId64"/>
      <p:bold r:id="rId65"/>
    </p:embeddedFont>
    <p:embeddedFont>
      <p:font typeface="Roboto"/>
      <p:regular r:id="rId66"/>
      <p:bold r:id="rId67"/>
      <p:italic r:id="rId68"/>
      <p:boldItalic r:id="rId69"/>
    </p:embeddedFont>
    <p:embeddedFont>
      <p:font typeface="Quattrocento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4581">
          <p15:clr>
            <a:srgbClr val="A4A3A4"/>
          </p15:clr>
        </p15:guide>
      </p15:sldGuideLst>
    </p:ext>
    <p:ext uri="{2D200454-40CA-4A62-9FC3-DE9A4176ACB9}">
      <p15:notesGuideLst>
        <p15:guide id="1" orient="horz" pos="3024">
          <p15:clr>
            <a:srgbClr val="A4A3A4"/>
          </p15:clr>
        </p15:guide>
        <p15:guide id="2" pos="2303">
          <p15:clr>
            <a:srgbClr val="A4A3A4"/>
          </p15:clr>
        </p15:guide>
      </p15:notesGuideLst>
    </p:ext>
    <p:ext uri="GoogleSlidesCustomDataVersion2">
      <go:slidesCustomData xmlns:go="http://customooxmlschemas.google.com/" r:id="rId74" roundtripDataSignature="AMtx7mjOUXp1HPtjr5XYIlwymlc23kwY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42F825-C790-44CC-A27D-67139085A69B}">
  <a:tblStyle styleId="{FC42F825-C790-44CC-A27D-67139085A69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7F5"/>
          </a:solidFill>
        </a:fill>
      </a:tcStyle>
    </a:wholeTbl>
    <a:band1H>
      <a:tcTxStyle b="off" i="off"/>
      <a:tcStyle>
        <a:fill>
          <a:solidFill>
            <a:srgbClr val="FBEEEA"/>
          </a:solidFill>
        </a:fill>
      </a:tcStyle>
    </a:band1H>
    <a:band2H>
      <a:tcTxStyle b="off" i="off"/>
    </a:band2H>
    <a:band1V>
      <a:tcTxStyle b="off" i="off"/>
      <a:tcStyle>
        <a:fill>
          <a:solidFill>
            <a:srgbClr val="FBEE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ACF03992-76C8-45AC-87D0-46E29E98A1B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D2CBC63-508B-497B-BBDC-DBB1E76F6438}" styleName="Table_2">
    <a:wholeTbl>
      <a:tcTxStyle b="off" i="off">
        <a:font>
          <a:latin typeface="Arial"/>
          <a:ea typeface="Arial"/>
          <a:cs typeface="Arial"/>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tcStyle>
    </a:band1H>
    <a:band2H>
      <a:tcTxStyle b="off" i="off"/>
    </a:band2H>
    <a:band1V>
      <a:tcTxStyle b="off"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1V>
    <a:band2V>
      <a:tcTxStyle b="off"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4581"/>
      </p:guideLst>
    </p:cSldViewPr>
  </p:slideViewPr>
  <p:notesViewPr>
    <p:cSldViewPr snapToGrid="0">
      <p:cViewPr varScale="1">
        <p:scale>
          <a:sx n="100" d="100"/>
          <a:sy n="100" d="100"/>
        </p:scale>
        <p:origin x="0" y="0"/>
      </p:cViewPr>
      <p:guideLst>
        <p:guide pos="3024" orient="horz"/>
        <p:guide pos="2303"/>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QuattrocentoSans-boldItalic.fntdata"/><Relationship Id="rId72" Type="http://schemas.openxmlformats.org/officeDocument/2006/relationships/font" Target="fonts/QuattrocentoSans-italic.fntdata"/><Relationship Id="rId31" Type="http://schemas.openxmlformats.org/officeDocument/2006/relationships/slide" Target="slides/slide24.xml"/><Relationship Id="rId30" Type="http://schemas.openxmlformats.org/officeDocument/2006/relationships/slide" Target="slides/slide23.xml"/><Relationship Id="rId74" Type="http://customschemas.google.com/relationships/presentationmetadata" Target="meta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QuattrocentoSans-bold.fntdata"/><Relationship Id="rId70" Type="http://schemas.openxmlformats.org/officeDocument/2006/relationships/font" Target="fonts/QuattrocentoSans-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Play-regular.fntdata"/><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Roboto-regular.fntdata"/><Relationship Id="rId21" Type="http://schemas.openxmlformats.org/officeDocument/2006/relationships/slide" Target="slides/slide14.xml"/><Relationship Id="rId65" Type="http://schemas.openxmlformats.org/officeDocument/2006/relationships/font" Target="fonts/Play-bold.fntdata"/><Relationship Id="rId24" Type="http://schemas.openxmlformats.org/officeDocument/2006/relationships/slide" Target="slides/slide17.xml"/><Relationship Id="rId68" Type="http://schemas.openxmlformats.org/officeDocument/2006/relationships/font" Target="fonts/Roboto-italic.fntdata"/><Relationship Id="rId23" Type="http://schemas.openxmlformats.org/officeDocument/2006/relationships/slide" Target="slides/slide16.xml"/><Relationship Id="rId67" Type="http://schemas.openxmlformats.org/officeDocument/2006/relationships/font" Target="fonts/Roboto-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170138" cy="481028"/>
          </a:xfrm>
          <a:prstGeom prst="rect">
            <a:avLst/>
          </a:prstGeom>
          <a:noFill/>
          <a:ln>
            <a:noFill/>
          </a:ln>
        </p:spPr>
        <p:txBody>
          <a:bodyPr anchorCtr="0" anchor="t" bIns="46075" lIns="92150" spcFirstLastPara="1" rIns="92150" wrap="square" tIns="46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1792" y="3"/>
            <a:ext cx="3171774" cy="481028"/>
          </a:xfrm>
          <a:prstGeom prst="rect">
            <a:avLst/>
          </a:prstGeom>
          <a:noFill/>
          <a:ln>
            <a:noFill/>
          </a:ln>
        </p:spPr>
        <p:txBody>
          <a:bodyPr anchorCtr="0" anchor="t" bIns="46075" lIns="92150" spcFirstLastPara="1" rIns="92150" wrap="square" tIns="4607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lvl1pPr indent="-228600" lvl="0" marL="4572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1pPr>
            <a:lvl2pPr indent="-228600" lvl="1" marL="9144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2pPr>
            <a:lvl3pPr indent="-228600" lvl="2" marL="13716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270"/>
              </a:spcBef>
              <a:spcAft>
                <a:spcPts val="0"/>
              </a:spcAft>
              <a:buClr>
                <a:srgbClr val="000000"/>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8683"/>
            <a:ext cx="3170138" cy="481027"/>
          </a:xfrm>
          <a:prstGeom prst="rect">
            <a:avLst/>
          </a:prstGeom>
          <a:noFill/>
          <a:ln>
            <a:noFill/>
          </a:ln>
        </p:spPr>
        <p:txBody>
          <a:bodyPr anchorCtr="0" anchor="b" bIns="46075" lIns="92150" spcFirstLastPara="1" rIns="92150" wrap="square" tIns="46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de-DE"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399" name="Google Shape;399;p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0: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0" name="Google Shape;490;p10: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t/>
            </a:r>
            <a:endParaRPr/>
          </a:p>
        </p:txBody>
      </p:sp>
      <p:sp>
        <p:nvSpPr>
          <p:cNvPr id="491" name="Google Shape;491;p10: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00" name="Google Shape;500;p1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8" name="Google Shape;508;p1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171450" lvl="0" marL="171450" rtl="0" algn="l">
              <a:lnSpc>
                <a:spcPct val="100000"/>
              </a:lnSpc>
              <a:spcBef>
                <a:spcPts val="0"/>
              </a:spcBef>
              <a:spcAft>
                <a:spcPts val="0"/>
              </a:spcAft>
              <a:buClr>
                <a:schemeClr val="dk1"/>
              </a:buClr>
              <a:buSzPts val="900"/>
              <a:buFont typeface="Arial"/>
              <a:buChar char="-"/>
            </a:pPr>
            <a:r>
              <a:rPr lang="de-DE"/>
              <a:t>U18-Wahl ist eine der größten außerschulischen Bildungsinitiativen in Deutschland. Die Wahlergebnisse sind </a:t>
            </a:r>
            <a:r>
              <a:rPr lang="de-DE" u="sng"/>
              <a:t>nicht</a:t>
            </a:r>
            <a:r>
              <a:rPr lang="de-DE"/>
              <a:t> repräsentativ für junge Menschen</a:t>
            </a:r>
            <a:endParaRPr/>
          </a:p>
          <a:p>
            <a:pPr indent="-171450" lvl="0" marL="171450" rtl="0" algn="l">
              <a:lnSpc>
                <a:spcPct val="100000"/>
              </a:lnSpc>
              <a:spcBef>
                <a:spcPts val="270"/>
              </a:spcBef>
              <a:spcAft>
                <a:spcPts val="0"/>
              </a:spcAft>
              <a:buClr>
                <a:schemeClr val="dk1"/>
              </a:buClr>
              <a:buSzPts val="900"/>
              <a:buFont typeface="Arial"/>
              <a:buChar char="-"/>
            </a:pPr>
            <a:r>
              <a:rPr lang="de-DE"/>
              <a:t>Bei der U18-Wahl wird üblicherweise nur über die Zweitstimme gewählt</a:t>
            </a:r>
            <a:endParaRPr/>
          </a:p>
          <a:p>
            <a:pPr indent="-171450" lvl="0" marL="171450" rtl="0" algn="l">
              <a:lnSpc>
                <a:spcPct val="100000"/>
              </a:lnSpc>
              <a:spcBef>
                <a:spcPts val="270"/>
              </a:spcBef>
              <a:spcAft>
                <a:spcPts val="0"/>
              </a:spcAft>
              <a:buClr>
                <a:schemeClr val="dk1"/>
              </a:buClr>
              <a:buSzPts val="900"/>
              <a:buFont typeface="Arial"/>
              <a:buChar char="-"/>
            </a:pPr>
            <a:r>
              <a:rPr lang="de-DE"/>
              <a:t>Gelegenheiten für politische Jugendbildung vor Ort, wird von jungen Menschen selbst organisiert </a:t>
            </a:r>
            <a:endParaRPr/>
          </a:p>
          <a:p>
            <a:pPr indent="-171450" lvl="0" marL="171450" rtl="0" algn="l">
              <a:lnSpc>
                <a:spcPct val="100000"/>
              </a:lnSpc>
              <a:spcBef>
                <a:spcPts val="270"/>
              </a:spcBef>
              <a:spcAft>
                <a:spcPts val="0"/>
              </a:spcAft>
              <a:buClr>
                <a:schemeClr val="dk1"/>
              </a:buClr>
              <a:buSzPts val="900"/>
              <a:buFont typeface="Arial"/>
              <a:buChar char="-"/>
            </a:pPr>
            <a:r>
              <a:rPr lang="de-DE"/>
              <a:t>Ziel von U18 ist es, möglichst viele Kinder und Jugendliche für die parlamentarische Demokratie zu begeistern, ihre Interessen an politischen Themen zu stärken und diese sichtbarer zu machen</a:t>
            </a:r>
            <a:endParaRPr/>
          </a:p>
          <a:p>
            <a:pPr indent="-171450" lvl="0" marL="171450" rtl="0" algn="l">
              <a:lnSpc>
                <a:spcPct val="100000"/>
              </a:lnSpc>
              <a:spcBef>
                <a:spcPts val="270"/>
              </a:spcBef>
              <a:spcAft>
                <a:spcPts val="0"/>
              </a:spcAft>
              <a:buClr>
                <a:schemeClr val="dk1"/>
              </a:buClr>
              <a:buSzPts val="900"/>
              <a:buFont typeface="Arial"/>
              <a:buChar char="-"/>
            </a:pPr>
            <a:r>
              <a:rPr lang="de-DE"/>
              <a:t>Anders als sonst haben alle jungen Menschen hier eine Stimme und das Recht zu wählen, sie können die Themen diskutieren, die für sie eine Rolle spielen. </a:t>
            </a:r>
            <a:endParaRPr/>
          </a:p>
          <a:p>
            <a:pPr indent="0" lvl="0" marL="0" rtl="0" algn="l">
              <a:lnSpc>
                <a:spcPct val="100000"/>
              </a:lnSpc>
              <a:spcBef>
                <a:spcPts val="270"/>
              </a:spcBef>
              <a:spcAft>
                <a:spcPts val="0"/>
              </a:spcAft>
              <a:buClr>
                <a:schemeClr val="dk1"/>
              </a:buClr>
              <a:buSzPts val="900"/>
              <a:buFont typeface="Arial"/>
              <a:buNone/>
            </a:pPr>
            <a:r>
              <a:t/>
            </a:r>
            <a:endParaRPr/>
          </a:p>
        </p:txBody>
      </p:sp>
      <p:sp>
        <p:nvSpPr>
          <p:cNvPr id="509" name="Google Shape;509;p12: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18" name="Google Shape;518;p1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7" name="Google Shape;527;p1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171450" lvl="0" marL="171450" rtl="0" algn="l">
              <a:lnSpc>
                <a:spcPct val="100000"/>
              </a:lnSpc>
              <a:spcBef>
                <a:spcPts val="0"/>
              </a:spcBef>
              <a:spcAft>
                <a:spcPts val="0"/>
              </a:spcAft>
              <a:buClr>
                <a:schemeClr val="dk1"/>
              </a:buClr>
              <a:buSzPts val="900"/>
              <a:buFont typeface="Arial"/>
              <a:buChar char="-"/>
            </a:pPr>
            <a:r>
              <a:rPr lang="de-DE"/>
              <a:t>Da sich diese Zahl nur auf die klimabezogenen Fehlinformationen bezieht, die die Befragten als solche erkannt haben, könnte die tatsächliche Menge an klimabezogenen Fehlinformationen, denen sie begegnen, höher sein. </a:t>
            </a:r>
            <a:endParaRPr/>
          </a:p>
          <a:p>
            <a:pPr indent="-171450" lvl="0" marL="171450" rtl="0" algn="l">
              <a:lnSpc>
                <a:spcPct val="100000"/>
              </a:lnSpc>
              <a:spcBef>
                <a:spcPts val="270"/>
              </a:spcBef>
              <a:spcAft>
                <a:spcPts val="0"/>
              </a:spcAft>
              <a:buClr>
                <a:schemeClr val="dk1"/>
              </a:buClr>
              <a:buSzPts val="900"/>
              <a:buFont typeface="Arial"/>
              <a:buChar char="-"/>
            </a:pPr>
            <a:r>
              <a:rPr lang="de-DE"/>
              <a:t>Jähr</a:t>
            </a:r>
            <a:endParaRPr/>
          </a:p>
          <a:p>
            <a:pPr indent="-114300" lvl="0" marL="171450" rtl="0" algn="l">
              <a:lnSpc>
                <a:spcPct val="100000"/>
              </a:lnSpc>
              <a:spcBef>
                <a:spcPts val="270"/>
              </a:spcBef>
              <a:spcAft>
                <a:spcPts val="0"/>
              </a:spcAft>
              <a:buClr>
                <a:schemeClr val="dk1"/>
              </a:buClr>
              <a:buSzPts val="900"/>
              <a:buFont typeface="Arial"/>
              <a:buNone/>
            </a:pPr>
            <a:r>
              <a:t/>
            </a:r>
            <a:endParaRPr/>
          </a:p>
          <a:p>
            <a:pPr indent="-171450" lvl="0" marL="171450" marR="0" rtl="0" algn="l">
              <a:lnSpc>
                <a:spcPct val="100000"/>
              </a:lnSpc>
              <a:spcBef>
                <a:spcPts val="270"/>
              </a:spcBef>
              <a:spcAft>
                <a:spcPts val="0"/>
              </a:spcAft>
              <a:buClr>
                <a:srgbClr val="000000"/>
              </a:buClr>
              <a:buSzPts val="900"/>
              <a:buFont typeface="Arial"/>
              <a:buChar char="-"/>
            </a:pPr>
            <a:r>
              <a:rPr b="0" i="0" lang="de-DE" u="none" strike="noStrike">
                <a:solidFill>
                  <a:srgbClr val="000000"/>
                </a:solidFill>
                <a:latin typeface="Arial"/>
                <a:ea typeface="Arial"/>
                <a:cs typeface="Arial"/>
                <a:sym typeface="Arial"/>
              </a:rPr>
              <a:t>In den (sozialen) Medien erscheint der Klimawandel ganz anders als im wissenschaftlichen Diskurs weit weniger klar und gesichert zu sein. Man findet „Experten“, die deutlich zu belegen scheinen, dass der Klimawandel erfunden, ganz natürlich, nicht vom Menschen gemacht oder sogar Teil einer Verschwörung der Eliten gegen die Menschen sei.</a:t>
            </a:r>
            <a:endParaRPr/>
          </a:p>
          <a:p>
            <a:pPr indent="-171450" lvl="0" marL="171450" rtl="0" algn="l">
              <a:lnSpc>
                <a:spcPct val="100000"/>
              </a:lnSpc>
              <a:spcBef>
                <a:spcPts val="270"/>
              </a:spcBef>
              <a:spcAft>
                <a:spcPts val="0"/>
              </a:spcAft>
              <a:buClr>
                <a:schemeClr val="dk1"/>
              </a:buClr>
              <a:buSzPts val="900"/>
              <a:buFont typeface="Arial"/>
              <a:buChar char="-"/>
            </a:pPr>
            <a:r>
              <a:rPr lang="de-DE"/>
              <a:t>liche Jugend-, Informations- und Medienstudie: 1060 deutsche Teenager*innen (12-19 J.) </a:t>
            </a:r>
            <a:endParaRPr/>
          </a:p>
        </p:txBody>
      </p:sp>
      <p:sp>
        <p:nvSpPr>
          <p:cNvPr id="528" name="Google Shape;528;p14: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5: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35" name="Google Shape;535;p15: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42" name="Google Shape;542;p1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9" name="Google Shape;549;p1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rgbClr val="000000"/>
              </a:buClr>
              <a:buSzPts val="900"/>
              <a:buFont typeface="Arial"/>
              <a:buNone/>
            </a:pPr>
            <a:r>
              <a:rPr b="0" i="0" lang="de-DE" sz="900" u="none" strike="noStrike">
                <a:solidFill>
                  <a:srgbClr val="000000"/>
                </a:solidFill>
                <a:latin typeface="Arial"/>
                <a:ea typeface="Arial"/>
                <a:cs typeface="Arial"/>
                <a:sym typeface="Arial"/>
              </a:rPr>
              <a:t>Merkmale von Populismus bringen es mit sich, dass populistische Aussagen eine demokratische Debatte erschweren</a:t>
            </a:r>
            <a:endParaRPr/>
          </a:p>
          <a:p>
            <a:pPr indent="0" lvl="0" marL="0" marR="0" rtl="0" algn="l">
              <a:lnSpc>
                <a:spcPct val="100000"/>
              </a:lnSpc>
              <a:spcBef>
                <a:spcPts val="270"/>
              </a:spcBef>
              <a:spcAft>
                <a:spcPts val="0"/>
              </a:spcAft>
              <a:buClr>
                <a:schemeClr val="dk1"/>
              </a:buClr>
              <a:buSzPts val="900"/>
              <a:buFont typeface="Arial"/>
              <a:buNone/>
            </a:pPr>
            <a:r>
              <a:t/>
            </a:r>
            <a:endParaRPr b="0" i="0" sz="900" u="none" strike="noStrike">
              <a:solidFill>
                <a:srgbClr val="000000"/>
              </a:solidFill>
              <a:latin typeface="Arial"/>
              <a:ea typeface="Arial"/>
              <a:cs typeface="Arial"/>
              <a:sym typeface="Arial"/>
            </a:endParaRPr>
          </a:p>
          <a:p>
            <a:pPr indent="0" lvl="0" marL="0" marR="0" rtl="0" algn="l">
              <a:lnSpc>
                <a:spcPct val="100000"/>
              </a:lnSpc>
              <a:spcBef>
                <a:spcPts val="540"/>
              </a:spcBef>
              <a:spcAft>
                <a:spcPts val="0"/>
              </a:spcAft>
              <a:buClr>
                <a:schemeClr val="dk1"/>
              </a:buClr>
              <a:buSzPts val="1800"/>
              <a:buFont typeface="Calibri"/>
              <a:buNone/>
            </a:pPr>
            <a:r>
              <a:rPr lang="de-DE" sz="1800">
                <a:latin typeface="Calibri"/>
                <a:ea typeface="Calibri"/>
                <a:cs typeface="Calibri"/>
                <a:sym typeface="Calibri"/>
              </a:rPr>
              <a:t>Diese Narrative sind nicht in jeder populistischen Behauptung offensichtlich zu erkennen. Doch sie bilden den Kern der Gesellschaftsvorstellung, die hinter dem steckt, was als Populismus bezeichnet wird. Konkrete populistische Aussagen lassen sich in dieses System einordnen.</a:t>
            </a:r>
            <a:endParaRPr/>
          </a:p>
          <a:p>
            <a:pPr indent="0" lvl="0" marL="0" marR="0" rtl="0" algn="l">
              <a:lnSpc>
                <a:spcPct val="100000"/>
              </a:lnSpc>
              <a:spcBef>
                <a:spcPts val="270"/>
              </a:spcBef>
              <a:spcAft>
                <a:spcPts val="0"/>
              </a:spcAft>
              <a:buClr>
                <a:schemeClr val="dk1"/>
              </a:buClr>
              <a:buSzPts val="900"/>
              <a:buFont typeface="Arial"/>
              <a:buNone/>
            </a:pPr>
            <a:r>
              <a:t/>
            </a:r>
            <a:endParaRPr sz="900">
              <a:solidFill>
                <a:schemeClr val="dk1"/>
              </a:solidFill>
            </a:endParaRPr>
          </a:p>
          <a:p>
            <a:pPr indent="0" lvl="0" marL="0" rtl="0" algn="l">
              <a:lnSpc>
                <a:spcPct val="100000"/>
              </a:lnSpc>
              <a:spcBef>
                <a:spcPts val="270"/>
              </a:spcBef>
              <a:spcAft>
                <a:spcPts val="0"/>
              </a:spcAft>
              <a:buSzPts val="1400"/>
              <a:buNone/>
            </a:pPr>
            <a:r>
              <a:t/>
            </a:r>
            <a:endParaRPr/>
          </a:p>
        </p:txBody>
      </p:sp>
      <p:sp>
        <p:nvSpPr>
          <p:cNvPr id="550" name="Google Shape;550;p17: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8: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7" name="Google Shape;557;p18: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558" name="Google Shape;558;p18: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9: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6" name="Google Shape;566;p19: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567" name="Google Shape;567;p19: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410" name="Google Shape;410;p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0: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77" name="Google Shape;577;p20: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589" name="Google Shape;589;p2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600" name="Google Shape;600;p2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1" name="Google Shape;611;p2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612" name="Google Shape;612;p23: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622" name="Google Shape;622;p2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5: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9" name="Google Shape;629;p25: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b="0" i="0" lang="de-DE" u="none" strike="noStrike">
                <a:solidFill>
                  <a:srgbClr val="000000"/>
                </a:solidFill>
                <a:latin typeface="Arial"/>
                <a:ea typeface="Arial"/>
                <a:cs typeface="Arial"/>
                <a:sym typeface="Arial"/>
              </a:rPr>
              <a:t>In den (sozialen) Medien erscheint der Klimawandel ganz anders als im wissenschaftlichen Diskurs weit weniger klar und gesichert zu sein. Man findet „Experten“, die deutlich zu belegen scheinen, dass der Klimawandel erfunden, ganz natürlich, nicht vom Menschen gemacht oder sogar Teil einer Verschwörung der Eliten gegen die Menschen sei.</a:t>
            </a:r>
            <a:endParaRPr/>
          </a:p>
          <a:p>
            <a:pPr indent="0" lvl="0" marL="0" rtl="0" algn="l">
              <a:lnSpc>
                <a:spcPct val="100000"/>
              </a:lnSpc>
              <a:spcBef>
                <a:spcPts val="270"/>
              </a:spcBef>
              <a:spcAft>
                <a:spcPts val="0"/>
              </a:spcAft>
              <a:buSzPts val="1400"/>
              <a:buNone/>
            </a:pPr>
            <a:r>
              <a:t/>
            </a:r>
            <a:endParaRPr b="0" i="0" u="none" strike="noStrike">
              <a:solidFill>
                <a:srgbClr val="000000"/>
              </a:solidFill>
              <a:latin typeface="Arial"/>
              <a:ea typeface="Arial"/>
              <a:cs typeface="Arial"/>
              <a:sym typeface="Arial"/>
            </a:endParaRPr>
          </a:p>
          <a:p>
            <a:pPr indent="0" lvl="0" marL="0" rtl="0" algn="l">
              <a:lnSpc>
                <a:spcPct val="100000"/>
              </a:lnSpc>
              <a:spcBef>
                <a:spcPts val="270"/>
              </a:spcBef>
              <a:spcAft>
                <a:spcPts val="0"/>
              </a:spcAft>
              <a:buSzPts val="1400"/>
              <a:buNone/>
            </a:pPr>
            <a:r>
              <a:rPr b="0" i="0" lang="de-DE" u="none" strike="noStrike">
                <a:solidFill>
                  <a:srgbClr val="000000"/>
                </a:solidFill>
                <a:latin typeface="Arial"/>
                <a:ea typeface="Arial"/>
                <a:cs typeface="Arial"/>
                <a:sym typeface="Arial"/>
              </a:rPr>
              <a:t>Ziel: Booklet mit entkräfteten Klimamythen und den dazugehörigen Klimafakten</a:t>
            </a:r>
            <a:endParaRPr/>
          </a:p>
          <a:p>
            <a:pPr indent="0" lvl="0" marL="0" rtl="0" algn="l">
              <a:lnSpc>
                <a:spcPct val="100000"/>
              </a:lnSpc>
              <a:spcBef>
                <a:spcPts val="270"/>
              </a:spcBef>
              <a:spcAft>
                <a:spcPts val="0"/>
              </a:spcAft>
              <a:buSzPts val="1400"/>
              <a:buNone/>
            </a:pPr>
            <a:r>
              <a:rPr b="0" i="0" lang="de-DE" u="none" strike="noStrike">
                <a:solidFill>
                  <a:srgbClr val="000000"/>
                </a:solidFill>
                <a:latin typeface="Arial"/>
                <a:ea typeface="Arial"/>
                <a:cs typeface="Arial"/>
                <a:sym typeface="Arial"/>
              </a:rPr>
              <a:t>🡪 Beispielhaft aufzeigen, wie die Einzelne regieren kann, was eriderwt werden kannn</a:t>
            </a:r>
            <a:endParaRPr b="0" i="0" u="none" strike="noStrike">
              <a:solidFill>
                <a:srgbClr val="000000"/>
              </a:solidFill>
              <a:latin typeface="Arial"/>
              <a:ea typeface="Arial"/>
              <a:cs typeface="Arial"/>
              <a:sym typeface="Arial"/>
            </a:endParaRPr>
          </a:p>
        </p:txBody>
      </p:sp>
      <p:sp>
        <p:nvSpPr>
          <p:cNvPr id="630" name="Google Shape;630;p25: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3" name="Google Shape;643;p2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Clr>
                <a:schemeClr val="dk1"/>
              </a:buClr>
              <a:buSzPts val="900"/>
              <a:buFont typeface="Arial"/>
              <a:buNone/>
            </a:pPr>
            <a:r>
              <a:rPr b="1" lang="de-DE"/>
              <a:t>Ort &amp; Rahmen</a:t>
            </a:r>
            <a:r>
              <a:rPr lang="de-DE"/>
              <a:t> – Wo wurde der Mythos geäußert? (Klassenzimmer, informell, in der Pause?)</a:t>
            </a:r>
            <a:endParaRPr/>
          </a:p>
          <a:p>
            <a:pPr indent="0" lvl="0" marL="0" rtl="0" algn="l">
              <a:lnSpc>
                <a:spcPct val="100000"/>
              </a:lnSpc>
              <a:spcBef>
                <a:spcPts val="270"/>
              </a:spcBef>
              <a:spcAft>
                <a:spcPts val="0"/>
              </a:spcAft>
              <a:buClr>
                <a:schemeClr val="dk1"/>
              </a:buClr>
              <a:buSzPts val="900"/>
              <a:buFont typeface="Arial"/>
              <a:buNone/>
            </a:pPr>
            <a:r>
              <a:rPr b="1" lang="de-DE"/>
              <a:t>Zielgruppe / Gruppendynamik</a:t>
            </a:r>
            <a:r>
              <a:rPr lang="de-DE"/>
              <a:t> – Wer hat es gesagt? (Einzelperson, Gruppe, Schülerin mit besonderer Stellung?)</a:t>
            </a:r>
            <a:endParaRPr/>
          </a:p>
          <a:p>
            <a:pPr indent="0" lvl="0" marL="0" rtl="0" algn="l">
              <a:lnSpc>
                <a:spcPct val="100000"/>
              </a:lnSpc>
              <a:spcBef>
                <a:spcPts val="270"/>
              </a:spcBef>
              <a:spcAft>
                <a:spcPts val="0"/>
              </a:spcAft>
              <a:buClr>
                <a:schemeClr val="dk1"/>
              </a:buClr>
              <a:buSzPts val="900"/>
              <a:buFont typeface="Arial"/>
              <a:buNone/>
            </a:pPr>
            <a:r>
              <a:rPr b="1" lang="de-DE"/>
              <a:t>Absicht</a:t>
            </a:r>
            <a:r>
              <a:rPr lang="de-DE"/>
              <a:t> – Was könnte der Schüler mit seiner Aussage bezwecken? (Provokation, Neugierde, Unwissen?)</a:t>
            </a:r>
            <a:endParaRPr/>
          </a:p>
          <a:p>
            <a:pPr indent="0" lvl="0" marL="0" rtl="0" algn="l">
              <a:lnSpc>
                <a:spcPct val="100000"/>
              </a:lnSpc>
              <a:spcBef>
                <a:spcPts val="270"/>
              </a:spcBef>
              <a:spcAft>
                <a:spcPts val="0"/>
              </a:spcAft>
              <a:buClr>
                <a:schemeClr val="dk1"/>
              </a:buClr>
              <a:buSzPts val="900"/>
              <a:buFont typeface="Arial"/>
              <a:buNone/>
            </a:pPr>
            <a:r>
              <a:rPr b="1" lang="de-DE"/>
              <a:t>Wissensstand</a:t>
            </a:r>
            <a:r>
              <a:rPr lang="de-DE"/>
              <a:t> – Wie fundiert ist die Aussage? (Gerüchte, Missverständnisse oder gezielte Desinformation?)</a:t>
            </a:r>
            <a:endParaRPr/>
          </a:p>
          <a:p>
            <a:pPr indent="0" lvl="0" marL="0" rtl="0" algn="l">
              <a:lnSpc>
                <a:spcPct val="100000"/>
              </a:lnSpc>
              <a:spcBef>
                <a:spcPts val="270"/>
              </a:spcBef>
              <a:spcAft>
                <a:spcPts val="0"/>
              </a:spcAft>
              <a:buClr>
                <a:schemeClr val="dk1"/>
              </a:buClr>
              <a:buSzPts val="900"/>
              <a:buFont typeface="Arial"/>
              <a:buNone/>
            </a:pPr>
            <a:r>
              <a:rPr b="1" lang="de-DE"/>
              <a:t>Emotionale Lage</a:t>
            </a:r>
            <a:r>
              <a:rPr lang="de-DE"/>
              <a:t> – Wirkt die Schülerin ängstlich, wütend, entmutigt? (Emotionale Zustände beeinflussen die Reaktion)</a:t>
            </a:r>
            <a:endParaRPr/>
          </a:p>
          <a:p>
            <a:pPr indent="0" lvl="0" marL="0" rtl="0" algn="l">
              <a:lnSpc>
                <a:spcPct val="100000"/>
              </a:lnSpc>
              <a:spcBef>
                <a:spcPts val="270"/>
              </a:spcBef>
              <a:spcAft>
                <a:spcPts val="0"/>
              </a:spcAft>
              <a:buClr>
                <a:schemeClr val="dk1"/>
              </a:buClr>
              <a:buSzPts val="900"/>
              <a:buFont typeface="Arial"/>
              <a:buNone/>
            </a:pPr>
            <a:r>
              <a:rPr b="1" lang="de-DE"/>
              <a:t>Eigene Rolle &amp; Ziel</a:t>
            </a:r>
            <a:r>
              <a:rPr lang="de-DE"/>
              <a:t> – Was möchten Sie erreichen? (Aufklärung, Diskussion anregen, Haltung zeigen?)</a:t>
            </a:r>
            <a:endParaRPr/>
          </a:p>
          <a:p>
            <a:pPr indent="0" lvl="0" marL="0" rtl="0" algn="l">
              <a:lnSpc>
                <a:spcPct val="100000"/>
              </a:lnSpc>
              <a:spcBef>
                <a:spcPts val="270"/>
              </a:spcBef>
              <a:spcAft>
                <a:spcPts val="0"/>
              </a:spcAft>
              <a:buSzPts val="1400"/>
              <a:buNone/>
            </a:pPr>
            <a:r>
              <a:rPr b="1" lang="de-DE"/>
              <a:t>Zeit &amp; Raum</a:t>
            </a:r>
            <a:r>
              <a:rPr lang="de-DE"/>
              <a:t> – Gibt es genügend Zeit für eine ausführliche Antwort? (Vor der Klasse, im Gespräch?)</a:t>
            </a:r>
            <a:endParaRPr/>
          </a:p>
          <a:p>
            <a:pPr indent="0" lvl="0" marL="0" rtl="0" algn="l">
              <a:lnSpc>
                <a:spcPct val="100000"/>
              </a:lnSpc>
              <a:spcBef>
                <a:spcPts val="270"/>
              </a:spcBef>
              <a:spcAft>
                <a:spcPts val="0"/>
              </a:spcAft>
              <a:buSzPts val="1400"/>
              <a:buNone/>
            </a:pPr>
            <a:r>
              <a:t/>
            </a:r>
            <a:endParaRPr/>
          </a:p>
        </p:txBody>
      </p:sp>
      <p:sp>
        <p:nvSpPr>
          <p:cNvPr id="644" name="Google Shape;644;p26: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1" name="Google Shape;651;p2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652" name="Google Shape;652;p27: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8: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2" name="Google Shape;662;p28: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663" name="Google Shape;663;p28: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9: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673" name="Google Shape;673;p29: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418" name="Google Shape;418;p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0: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4" name="Google Shape;684;p30: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a:t>Zu 1) </a:t>
            </a:r>
            <a:r>
              <a:rPr lang="de-DE">
                <a:latin typeface="Times"/>
                <a:ea typeface="Times"/>
                <a:cs typeface="Times"/>
                <a:sym typeface="Times"/>
              </a:rPr>
              <a:t>Ein grundsätzliches Dilemma bei Falschinformationen besteht darin, dass, auch wenn Richtigstellungen den Einfluss von Falschinformationen zu verringern scheinen, die Falschinformationen oft weiterhin das Denken der Menschen beeinflussen - dies wird als “Effekt des anhaltenden Einflusses” bezeichnet [1]. </a:t>
            </a:r>
            <a:endParaRPr/>
          </a:p>
          <a:p>
            <a:pPr indent="0" lvl="0" marL="0" rtl="0" algn="l">
              <a:lnSpc>
                <a:spcPct val="100000"/>
              </a:lnSpc>
              <a:spcBef>
                <a:spcPts val="270"/>
              </a:spcBef>
              <a:spcAft>
                <a:spcPts val="0"/>
              </a:spcAft>
              <a:buSzPts val="1400"/>
              <a:buNone/>
            </a:pPr>
            <a:r>
              <a:t/>
            </a:r>
            <a:endParaRPr/>
          </a:p>
        </p:txBody>
      </p:sp>
      <p:sp>
        <p:nvSpPr>
          <p:cNvPr id="685" name="Google Shape;685;p30: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7" name="Google Shape;697;p3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Clr>
                <a:schemeClr val="dk1"/>
              </a:buClr>
              <a:buSzPts val="900"/>
              <a:buFont typeface="Arial"/>
              <a:buNone/>
            </a:pPr>
            <a:r>
              <a:rPr lang="de-DE" sz="900">
                <a:solidFill>
                  <a:schemeClr val="dk1"/>
                </a:solidFill>
              </a:rPr>
              <a:t>Schüler*innen können wissen, dass Sie nicht alles wissen, aber Sie sollten Sicherheit vermitteln. </a:t>
            </a:r>
            <a:r>
              <a:rPr b="0" i="0" lang="de-DE" u="none" strike="noStrike">
                <a:solidFill>
                  <a:srgbClr val="000000"/>
                </a:solidFill>
              </a:rPr>
              <a:t>Leite die Diskussion mit diesen Leitfragen:</a:t>
            </a:r>
            <a:endParaRPr/>
          </a:p>
          <a:p>
            <a:pPr indent="-57150" lvl="0" marL="0" rtl="0" algn="l">
              <a:lnSpc>
                <a:spcPct val="100000"/>
              </a:lnSpc>
              <a:spcBef>
                <a:spcPts val="270"/>
              </a:spcBef>
              <a:spcAft>
                <a:spcPts val="0"/>
              </a:spcAft>
              <a:buClr>
                <a:srgbClr val="000000"/>
              </a:buClr>
              <a:buSzPts val="900"/>
              <a:buFont typeface="Arial"/>
              <a:buChar char="•"/>
            </a:pPr>
            <a:r>
              <a:rPr b="1" i="0" lang="de-DE" u="none" strike="noStrike">
                <a:solidFill>
                  <a:srgbClr val="000000"/>
                </a:solidFill>
              </a:rPr>
              <a:t>Was bewegt Schüler*innen wirklich, wenn sie Klimamythen äußern?</a:t>
            </a:r>
            <a:br>
              <a:rPr b="0" i="0" lang="de-DE" u="none" strike="noStrike">
                <a:solidFill>
                  <a:srgbClr val="000000"/>
                </a:solidFill>
              </a:rPr>
            </a:br>
            <a:r>
              <a:rPr b="0" i="0" lang="de-DE" u="none" strike="noStrike">
                <a:solidFill>
                  <a:srgbClr val="000000"/>
                </a:solidFill>
              </a:rPr>
              <a:t>(→ Ängste, Provokation, familiäre Narrative, Überforderung…)</a:t>
            </a:r>
            <a:endParaRPr/>
          </a:p>
          <a:p>
            <a:pPr indent="-57150" lvl="0" marL="0" rtl="0" algn="l">
              <a:lnSpc>
                <a:spcPct val="100000"/>
              </a:lnSpc>
              <a:spcBef>
                <a:spcPts val="270"/>
              </a:spcBef>
              <a:spcAft>
                <a:spcPts val="0"/>
              </a:spcAft>
              <a:buClr>
                <a:srgbClr val="000000"/>
              </a:buClr>
              <a:buSzPts val="900"/>
              <a:buFont typeface="Arial"/>
              <a:buChar char="•"/>
            </a:pPr>
            <a:r>
              <a:rPr b="1" i="0" lang="de-DE" u="none" strike="noStrike">
                <a:solidFill>
                  <a:srgbClr val="000000"/>
                </a:solidFill>
              </a:rPr>
              <a:t>Wie können wir zuhören, ohne Falsches stehen zu lassen?</a:t>
            </a:r>
            <a:br>
              <a:rPr b="0" i="0" lang="de-DE" u="none" strike="noStrike">
                <a:solidFill>
                  <a:srgbClr val="000000"/>
                </a:solidFill>
              </a:rPr>
            </a:br>
            <a:r>
              <a:rPr b="0" i="0" lang="de-DE" u="none" strike="noStrike">
                <a:solidFill>
                  <a:srgbClr val="000000"/>
                </a:solidFill>
              </a:rPr>
              <a:t>(→ Haltung zeigen </a:t>
            </a:r>
            <a:r>
              <a:rPr b="0" i="1" lang="de-DE" u="none" strike="noStrike">
                <a:solidFill>
                  <a:srgbClr val="000000"/>
                </a:solidFill>
              </a:rPr>
              <a:t>und</a:t>
            </a:r>
            <a:r>
              <a:rPr b="0" i="0" lang="de-DE" u="none" strike="noStrike">
                <a:solidFill>
                  <a:srgbClr val="000000"/>
                </a:solidFill>
              </a:rPr>
              <a:t> Raum lassen)</a:t>
            </a:r>
            <a:endParaRPr/>
          </a:p>
          <a:p>
            <a:pPr indent="-57150" lvl="0" marL="0" rtl="0" algn="l">
              <a:lnSpc>
                <a:spcPct val="100000"/>
              </a:lnSpc>
              <a:spcBef>
                <a:spcPts val="270"/>
              </a:spcBef>
              <a:spcAft>
                <a:spcPts val="0"/>
              </a:spcAft>
              <a:buClr>
                <a:srgbClr val="000000"/>
              </a:buClr>
              <a:buSzPts val="900"/>
              <a:buFont typeface="Arial"/>
              <a:buChar char="•"/>
            </a:pPr>
            <a:r>
              <a:rPr b="1" i="0" lang="de-DE" u="none" strike="noStrike">
                <a:solidFill>
                  <a:srgbClr val="000000"/>
                </a:solidFill>
              </a:rPr>
              <a:t>Wo ist der Unterschied zwischen 'Widerlegen' und 'in den Dialog kommen'?</a:t>
            </a:r>
            <a:br>
              <a:rPr b="0" i="0" lang="de-DE" u="none" strike="noStrike">
                <a:solidFill>
                  <a:srgbClr val="000000"/>
                </a:solidFill>
              </a:rPr>
            </a:br>
            <a:r>
              <a:rPr b="0" i="0" lang="de-DE" u="none" strike="noStrike">
                <a:solidFill>
                  <a:srgbClr val="000000"/>
                </a:solidFill>
              </a:rPr>
              <a:t>(→ Debunking als Einstieg, nicht Endpunkt)</a:t>
            </a:r>
            <a:endParaRPr/>
          </a:p>
          <a:p>
            <a:pPr indent="0" lvl="0" marL="0" marR="0" rtl="0" algn="l">
              <a:lnSpc>
                <a:spcPct val="100000"/>
              </a:lnSpc>
              <a:spcBef>
                <a:spcPts val="270"/>
              </a:spcBef>
              <a:spcAft>
                <a:spcPts val="0"/>
              </a:spcAft>
              <a:buClr>
                <a:schemeClr val="dk1"/>
              </a:buClr>
              <a:buSzPts val="900"/>
              <a:buFont typeface="Arial"/>
              <a:buNone/>
            </a:pPr>
            <a:r>
              <a:t/>
            </a:r>
            <a:endParaRPr sz="900">
              <a:solidFill>
                <a:schemeClr val="dk1"/>
              </a:solidFill>
            </a:endParaRPr>
          </a:p>
          <a:p>
            <a:pPr indent="0" lvl="0" marL="0" rtl="0" algn="l">
              <a:lnSpc>
                <a:spcPct val="100000"/>
              </a:lnSpc>
              <a:spcBef>
                <a:spcPts val="270"/>
              </a:spcBef>
              <a:spcAft>
                <a:spcPts val="0"/>
              </a:spcAft>
              <a:buSzPts val="1400"/>
              <a:buNone/>
            </a:pPr>
            <a:r>
              <a:t/>
            </a:r>
            <a:endParaRPr/>
          </a:p>
        </p:txBody>
      </p:sp>
      <p:sp>
        <p:nvSpPr>
          <p:cNvPr id="698" name="Google Shape;698;p31: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5" name="Google Shape;705;p3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t/>
            </a:r>
            <a:endParaRPr/>
          </a:p>
        </p:txBody>
      </p:sp>
      <p:sp>
        <p:nvSpPr>
          <p:cNvPr id="706" name="Google Shape;706;p32: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3" name="Google Shape;713;p3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lang="de-DE"/>
              <a:t>Social Media verändert demokratische Spielregeln und verändert Realitäten: </a:t>
            </a:r>
            <a:endParaRPr/>
          </a:p>
          <a:p>
            <a:pPr indent="0" lvl="0" marL="0" rtl="0" algn="l">
              <a:lnSpc>
                <a:spcPct val="100000"/>
              </a:lnSpc>
              <a:spcBef>
                <a:spcPts val="270"/>
              </a:spcBef>
              <a:spcAft>
                <a:spcPts val="0"/>
              </a:spcAft>
              <a:buSzPts val="1400"/>
              <a:buNone/>
            </a:pPr>
            <a:r>
              <a:t/>
            </a:r>
            <a:endParaRPr/>
          </a:p>
          <a:p>
            <a:pPr indent="0" lvl="0" marL="0" rtl="0" algn="l">
              <a:lnSpc>
                <a:spcPct val="100000"/>
              </a:lnSpc>
              <a:spcBef>
                <a:spcPts val="270"/>
              </a:spcBef>
              <a:spcAft>
                <a:spcPts val="0"/>
              </a:spcAft>
              <a:buSzPts val="1400"/>
              <a:buNone/>
            </a:pPr>
            <a:r>
              <a:rPr lang="de-DE"/>
              <a:t>Wissenstransger funktioniert immer über Medien – auch soziale. Auf sozialen medien  ist der Einfluss von Desinformationen einfacher, insbesondere in unmoderierten SM, wie Telegramm. </a:t>
            </a:r>
            <a:endParaRPr/>
          </a:p>
        </p:txBody>
      </p:sp>
      <p:sp>
        <p:nvSpPr>
          <p:cNvPr id="714" name="Google Shape;714;p33: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722" name="Google Shape;722;p3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5: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729" name="Google Shape;729;p35: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6" name="Google Shape;736;p3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lang="de-DE"/>
              <a:t>Welche positiven Effekte kann Social Media auf Klimawandel und Demokratiebildung haben? Welche guten Praxisbeispiele kennen sie, die auch für Jugendliche interessant sein können? </a:t>
            </a:r>
            <a:endParaRPr/>
          </a:p>
        </p:txBody>
      </p:sp>
      <p:sp>
        <p:nvSpPr>
          <p:cNvPr id="737" name="Google Shape;737;p36: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3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6" name="Google Shape;746;p3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285750" lvl="0" marL="285750" rtl="0" algn="l">
              <a:lnSpc>
                <a:spcPct val="100000"/>
              </a:lnSpc>
              <a:spcBef>
                <a:spcPts val="0"/>
              </a:spcBef>
              <a:spcAft>
                <a:spcPts val="0"/>
              </a:spcAft>
              <a:buClr>
                <a:schemeClr val="dk1"/>
              </a:buClr>
              <a:buSzPts val="900"/>
              <a:buFont typeface="Arial"/>
              <a:buChar char="•"/>
            </a:pPr>
            <a:r>
              <a:rPr lang="de-DE"/>
              <a:t>Fehlen von Anleitungen und Instrumenten zur Erkennung und Bewertung von Fehlinformationen kann dazu führen, dass Schüler*innen unangemessene Vorstellungen entwickeln, die sich letztlich auf ihr künftiges Umweltverhalten auswirken (Osborne &amp; Pimentel, 2023)</a:t>
            </a:r>
            <a:endParaRPr/>
          </a:p>
          <a:p>
            <a:pPr indent="-285750" lvl="0" marL="285750" rtl="0" algn="l">
              <a:lnSpc>
                <a:spcPct val="100000"/>
              </a:lnSpc>
              <a:spcBef>
                <a:spcPts val="270"/>
              </a:spcBef>
              <a:spcAft>
                <a:spcPts val="0"/>
              </a:spcAft>
              <a:buClr>
                <a:schemeClr val="dk1"/>
              </a:buClr>
              <a:buSzPts val="900"/>
              <a:buFont typeface="Arial"/>
              <a:buChar char="•"/>
            </a:pPr>
            <a:r>
              <a:rPr lang="de-DE"/>
              <a:t>Unterricht muss mit Ansätzen drauf reagieren, um wissenschaftlichen Fehlinformationen in digitalen Medien entgegenzuwirken (Sinatra &amp; Hofer, 2021; Sinatra &amp; Lombardi, 2020). </a:t>
            </a:r>
            <a:endParaRPr/>
          </a:p>
          <a:p>
            <a:pPr indent="-285750" lvl="0" marL="285750" rtl="0" algn="l">
              <a:lnSpc>
                <a:spcPct val="100000"/>
              </a:lnSpc>
              <a:spcBef>
                <a:spcPts val="270"/>
              </a:spcBef>
              <a:spcAft>
                <a:spcPts val="0"/>
              </a:spcAft>
              <a:buClr>
                <a:schemeClr val="dk1"/>
              </a:buClr>
              <a:buSzPts val="900"/>
              <a:buFont typeface="Arial"/>
              <a:buChar char="•"/>
            </a:pPr>
            <a:r>
              <a:rPr lang="de-DE"/>
              <a:t>Die Grundlage für solche Ansätze ist eine relevante Art von Literacy, die sowohl wissenschaftliche als auch Social-Media-spezifische Komponenten umfasst.</a:t>
            </a:r>
            <a:endParaRPr/>
          </a:p>
          <a:p>
            <a:pPr indent="0" lvl="0" marL="0" rtl="0" algn="l">
              <a:lnSpc>
                <a:spcPct val="100000"/>
              </a:lnSpc>
              <a:spcBef>
                <a:spcPts val="270"/>
              </a:spcBef>
              <a:spcAft>
                <a:spcPts val="0"/>
              </a:spcAft>
              <a:buSzPts val="1400"/>
              <a:buNone/>
            </a:pPr>
            <a:r>
              <a:t/>
            </a:r>
            <a:endParaRPr/>
          </a:p>
        </p:txBody>
      </p:sp>
      <p:sp>
        <p:nvSpPr>
          <p:cNvPr id="747" name="Google Shape;747;p37: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8: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5" name="Google Shape;755;p38: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lang="de-DE"/>
              <a:t>Neben Wissen und Einstellung und Handlungsfähigkeit 🡪 nicht mehr nur als eigenes Fach, sondern in allen Fächern über gesamte Schullaufbahn</a:t>
            </a:r>
            <a:endParaRPr/>
          </a:p>
        </p:txBody>
      </p:sp>
      <p:sp>
        <p:nvSpPr>
          <p:cNvPr id="756" name="Google Shape;756;p38: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9: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7" name="Google Shape;777;p39: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b="0" i="0" lang="de-DE" u="none" strike="noStrike">
                <a:solidFill>
                  <a:srgbClr val="272D39"/>
                </a:solidFill>
                <a:latin typeface="Arial"/>
                <a:ea typeface="Arial"/>
                <a:cs typeface="Arial"/>
                <a:sym typeface="Arial"/>
              </a:rPr>
              <a:t>Aber selbst in klimaskeptischen Blogs begegnet man wissenschaftlichen Analysen, Argumenten, Daten, Graphen und Bildern, die man aus einer Laienperspektive kaum fachlich kritisieren kann und die äußerst überzeugend wirken.</a:t>
            </a:r>
            <a:endParaRPr/>
          </a:p>
        </p:txBody>
      </p:sp>
      <p:sp>
        <p:nvSpPr>
          <p:cNvPr id="778" name="Google Shape;778;p39: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8" name="Google Shape;428;p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228600" lvl="0" marL="457200" marR="0" rtl="0" algn="l">
              <a:lnSpc>
                <a:spcPct val="100000"/>
              </a:lnSpc>
              <a:spcBef>
                <a:spcPts val="270"/>
              </a:spcBef>
              <a:spcAft>
                <a:spcPts val="0"/>
              </a:spcAft>
              <a:buSzPts val="1400"/>
              <a:buNone/>
            </a:pPr>
            <a:r>
              <a:t/>
            </a:r>
            <a:endParaRPr/>
          </a:p>
        </p:txBody>
      </p:sp>
      <p:sp>
        <p:nvSpPr>
          <p:cNvPr id="429" name="Google Shape;429;p4: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0: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5" name="Google Shape;785;p40: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rPr b="0" i="0" lang="de-DE" u="none" strike="noStrike">
                <a:solidFill>
                  <a:srgbClr val="272D39"/>
                </a:solidFill>
                <a:latin typeface="Arial"/>
                <a:ea typeface="Arial"/>
                <a:cs typeface="Arial"/>
                <a:sym typeface="Arial"/>
              </a:rPr>
              <a:t>Aber selbst in klimaskeptischen Blogs begegnet man wissenschaftlichen Analysen, Argumenten, Daten, Graphen und Bildern, die man aus einer Laienperspektive kaum fachlich kritisieren kann und die äußerst überzeugend wirken.</a:t>
            </a:r>
            <a:endParaRPr/>
          </a:p>
        </p:txBody>
      </p:sp>
      <p:sp>
        <p:nvSpPr>
          <p:cNvPr id="786" name="Google Shape;786;p40: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3" name="Google Shape;793;p4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t/>
            </a:r>
            <a:endParaRPr/>
          </a:p>
        </p:txBody>
      </p:sp>
      <p:sp>
        <p:nvSpPr>
          <p:cNvPr id="794" name="Google Shape;794;p41: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4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06" name="Google Shape;806;p4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4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15" name="Google Shape;815;p4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4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23" name="Google Shape;823;p4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45: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31" name="Google Shape;831;p45: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9" name="Google Shape;839;p4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0"/>
              </a:spcBef>
              <a:spcAft>
                <a:spcPts val="0"/>
              </a:spcAft>
              <a:buSzPts val="1400"/>
              <a:buNone/>
            </a:pPr>
            <a:r>
              <a:t/>
            </a:r>
            <a:endParaRPr/>
          </a:p>
        </p:txBody>
      </p:sp>
      <p:sp>
        <p:nvSpPr>
          <p:cNvPr id="840" name="Google Shape;840;p46: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4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52" name="Google Shape;852;p4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48: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59" name="Google Shape;859;p48: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49: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70" name="Google Shape;870;p49: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6" name="Google Shape;446;p5: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228600" lvl="0" marL="457200" marR="0" rtl="0" algn="l">
              <a:lnSpc>
                <a:spcPct val="100000"/>
              </a:lnSpc>
              <a:spcBef>
                <a:spcPts val="270"/>
              </a:spcBef>
              <a:spcAft>
                <a:spcPts val="0"/>
              </a:spcAft>
              <a:buSzPts val="1400"/>
              <a:buNone/>
            </a:pPr>
            <a:r>
              <a:t/>
            </a:r>
            <a:endParaRPr/>
          </a:p>
        </p:txBody>
      </p:sp>
      <p:sp>
        <p:nvSpPr>
          <p:cNvPr id="447" name="Google Shape;447;p5: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50: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78" name="Google Shape;878;p50: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1: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85" name="Google Shape;885;p51: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52: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92" name="Google Shape;892;p52: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53: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898" name="Google Shape;898;p53: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54: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905" name="Google Shape;905;p54: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913" name="Google Shape;913;p5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5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7" name="Google Shape;917;p5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marR="0" rtl="0" algn="l">
              <a:lnSpc>
                <a:spcPct val="100000"/>
              </a:lnSpc>
              <a:spcBef>
                <a:spcPts val="0"/>
              </a:spcBef>
              <a:spcAft>
                <a:spcPts val="0"/>
              </a:spcAft>
              <a:buClr>
                <a:schemeClr val="dk1"/>
              </a:buClr>
              <a:buSzPts val="900"/>
              <a:buFont typeface="Arial"/>
              <a:buNone/>
            </a:pPr>
            <a:r>
              <a:rPr lang="de-DE" sz="900"/>
              <a:t>https://www.duh.de/schulhoefe-toolbox/ </a:t>
            </a:r>
            <a:r>
              <a:rPr lang="de-DE"/>
              <a:t> </a:t>
            </a:r>
            <a:endParaRPr/>
          </a:p>
        </p:txBody>
      </p:sp>
      <p:sp>
        <p:nvSpPr>
          <p:cNvPr id="918" name="Google Shape;918;p57: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455" name="Google Shape;455;p6: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7: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468" name="Google Shape;468;p7: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8: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0" lvl="0" marL="0" rtl="0" algn="l">
              <a:lnSpc>
                <a:spcPct val="100000"/>
              </a:lnSpc>
              <a:spcBef>
                <a:spcPts val="270"/>
              </a:spcBef>
              <a:spcAft>
                <a:spcPts val="0"/>
              </a:spcAft>
              <a:buSzPts val="1400"/>
              <a:buNone/>
            </a:pPr>
            <a:r>
              <a:t/>
            </a:r>
            <a:endParaRPr/>
          </a:p>
        </p:txBody>
      </p:sp>
      <p:sp>
        <p:nvSpPr>
          <p:cNvPr id="478" name="Google Shape;478;p8: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9:notes"/>
          <p:cNvSpPr/>
          <p:nvPr>
            <p:ph idx="2" type="sldImg"/>
          </p:nvPr>
        </p:nvSpPr>
        <p:spPr>
          <a:xfrm>
            <a:off x="455613" y="719138"/>
            <a:ext cx="6403975"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2" name="Google Shape;482;p9:notes"/>
          <p:cNvSpPr txBox="1"/>
          <p:nvPr>
            <p:ph idx="1" type="body"/>
          </p:nvPr>
        </p:nvSpPr>
        <p:spPr>
          <a:xfrm>
            <a:off x="731194" y="4560087"/>
            <a:ext cx="5852814" cy="4321806"/>
          </a:xfrm>
          <a:prstGeom prst="rect">
            <a:avLst/>
          </a:prstGeom>
          <a:noFill/>
          <a:ln>
            <a:noFill/>
          </a:ln>
        </p:spPr>
        <p:txBody>
          <a:bodyPr anchorCtr="0" anchor="t" bIns="46075" lIns="92150" spcFirstLastPara="1" rIns="92150" wrap="square" tIns="46075">
            <a:noAutofit/>
          </a:bodyPr>
          <a:lstStyle/>
          <a:p>
            <a:pPr indent="-285750" lvl="0" marL="285750" rtl="0" algn="l">
              <a:lnSpc>
                <a:spcPct val="100000"/>
              </a:lnSpc>
              <a:spcBef>
                <a:spcPts val="0"/>
              </a:spcBef>
              <a:spcAft>
                <a:spcPts val="0"/>
              </a:spcAft>
              <a:buClr>
                <a:schemeClr val="dk1"/>
              </a:buClr>
              <a:buSzPts val="900"/>
              <a:buFont typeface="Arial"/>
              <a:buChar char="-"/>
            </a:pPr>
            <a:r>
              <a:rPr lang="de-DE"/>
              <a:t>Unterrichtsmethoden: die direkt einsetzbar sind</a:t>
            </a:r>
            <a:endParaRPr/>
          </a:p>
          <a:p>
            <a:pPr indent="-285750" lvl="0" marL="285750" rtl="0" algn="l">
              <a:lnSpc>
                <a:spcPct val="100000"/>
              </a:lnSpc>
              <a:spcBef>
                <a:spcPts val="270"/>
              </a:spcBef>
              <a:spcAft>
                <a:spcPts val="0"/>
              </a:spcAft>
              <a:buClr>
                <a:schemeClr val="dk1"/>
              </a:buClr>
              <a:buSzPts val="900"/>
              <a:buFont typeface="Arial"/>
              <a:buChar char="-"/>
            </a:pPr>
            <a:r>
              <a:rPr lang="de-DE"/>
              <a:t>Reaktionsmöglichkeiten, wenn sie mit poplustischen Aussagen im Unterricht konfrontiert werden</a:t>
            </a:r>
            <a:endParaRPr/>
          </a:p>
          <a:p>
            <a:pPr indent="-285750" lvl="0" marL="285750" rtl="0" algn="l">
              <a:lnSpc>
                <a:spcPct val="100000"/>
              </a:lnSpc>
              <a:spcBef>
                <a:spcPts val="270"/>
              </a:spcBef>
              <a:spcAft>
                <a:spcPts val="0"/>
              </a:spcAft>
              <a:buClr>
                <a:schemeClr val="dk1"/>
              </a:buClr>
              <a:buSzPts val="900"/>
              <a:buFont typeface="Arial"/>
              <a:buChar char="-"/>
            </a:pPr>
            <a:r>
              <a:rPr lang="de-DE"/>
              <a:t>Praktische Lernaufgaben, zur Förderung von Medienkompetenz</a:t>
            </a:r>
            <a:endParaRPr/>
          </a:p>
          <a:p>
            <a:pPr indent="-228600" lvl="0" marL="285750" rtl="0" algn="l">
              <a:lnSpc>
                <a:spcPct val="100000"/>
              </a:lnSpc>
              <a:spcBef>
                <a:spcPts val="270"/>
              </a:spcBef>
              <a:spcAft>
                <a:spcPts val="0"/>
              </a:spcAft>
              <a:buClr>
                <a:schemeClr val="dk1"/>
              </a:buClr>
              <a:buSzPts val="900"/>
              <a:buFont typeface="Arial"/>
              <a:buNone/>
            </a:pPr>
            <a:r>
              <a:t/>
            </a:r>
            <a:endParaRPr/>
          </a:p>
          <a:p>
            <a:pPr indent="-285750" lvl="0" marL="285750" rtl="0" algn="l">
              <a:lnSpc>
                <a:spcPct val="100000"/>
              </a:lnSpc>
              <a:spcBef>
                <a:spcPts val="270"/>
              </a:spcBef>
              <a:spcAft>
                <a:spcPts val="0"/>
              </a:spcAft>
              <a:buClr>
                <a:schemeClr val="dk1"/>
              </a:buClr>
              <a:buSzPts val="900"/>
              <a:buFont typeface="Arial"/>
              <a:buChar char="-"/>
            </a:pPr>
            <a:r>
              <a:rPr lang="de-DE"/>
              <a:t>PPT, TaskCard</a:t>
            </a:r>
            <a:endParaRPr/>
          </a:p>
          <a:p>
            <a:pPr indent="0" lvl="0" marL="0" rtl="0" algn="l">
              <a:lnSpc>
                <a:spcPct val="100000"/>
              </a:lnSpc>
              <a:spcBef>
                <a:spcPts val="270"/>
              </a:spcBef>
              <a:spcAft>
                <a:spcPts val="0"/>
              </a:spcAft>
              <a:buSzPts val="1400"/>
              <a:buNone/>
            </a:pPr>
            <a:r>
              <a:t/>
            </a:r>
            <a:endParaRPr/>
          </a:p>
        </p:txBody>
      </p:sp>
      <p:sp>
        <p:nvSpPr>
          <p:cNvPr id="483" name="Google Shape;483;p9:notes"/>
          <p:cNvSpPr txBox="1"/>
          <p:nvPr>
            <p:ph idx="12" type="sldNum"/>
          </p:nvPr>
        </p:nvSpPr>
        <p:spPr>
          <a:xfrm>
            <a:off x="4141792" y="9118683"/>
            <a:ext cx="3171774" cy="481027"/>
          </a:xfrm>
          <a:prstGeom prst="rect">
            <a:avLst/>
          </a:prstGeom>
          <a:noFill/>
          <a:ln>
            <a:noFill/>
          </a:ln>
        </p:spPr>
        <p:txBody>
          <a:bodyPr anchorCtr="0" anchor="b" bIns="46075" lIns="92150" spcFirstLastPara="1" rIns="92150" wrap="square" tIns="46075">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5" name="Shape 15"/>
        <p:cNvGrpSpPr/>
        <p:nvPr/>
      </p:nvGrpSpPr>
      <p:grpSpPr>
        <a:xfrm>
          <a:off x="0" y="0"/>
          <a:ext cx="0" cy="0"/>
          <a:chOff x="0" y="0"/>
          <a:chExt cx="0" cy="0"/>
        </a:xfrm>
      </p:grpSpPr>
      <p:sp>
        <p:nvSpPr>
          <p:cNvPr id="16" name="Google Shape;16;p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0" name="Shape 70"/>
        <p:cNvGrpSpPr/>
        <p:nvPr/>
      </p:nvGrpSpPr>
      <p:grpSpPr>
        <a:xfrm>
          <a:off x="0" y="0"/>
          <a:ext cx="0" cy="0"/>
          <a:chOff x="0" y="0"/>
          <a:chExt cx="0" cy="0"/>
        </a:xfrm>
      </p:grpSpPr>
      <p:sp>
        <p:nvSpPr>
          <p:cNvPr id="71" name="Google Shape;71;p9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9"/>
          <p:cNvSpPr/>
          <p:nvPr>
            <p:ph idx="2" type="pic"/>
          </p:nvPr>
        </p:nvSpPr>
        <p:spPr>
          <a:xfrm>
            <a:off x="3887391" y="740569"/>
            <a:ext cx="4629150" cy="3655219"/>
          </a:xfrm>
          <a:prstGeom prst="rect">
            <a:avLst/>
          </a:prstGeom>
          <a:noFill/>
          <a:ln>
            <a:noFill/>
          </a:ln>
        </p:spPr>
      </p:sp>
      <p:sp>
        <p:nvSpPr>
          <p:cNvPr id="73" name="Google Shape;73;p9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4" name="Google Shape;74;p9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7" name="Shape 77"/>
        <p:cNvGrpSpPr/>
        <p:nvPr/>
      </p:nvGrpSpPr>
      <p:grpSpPr>
        <a:xfrm>
          <a:off x="0" y="0"/>
          <a:ext cx="0" cy="0"/>
          <a:chOff x="0" y="0"/>
          <a:chExt cx="0" cy="0"/>
        </a:xfrm>
      </p:grpSpPr>
      <p:sp>
        <p:nvSpPr>
          <p:cNvPr id="78" name="Google Shape;78;p10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0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3" name="Shape 83"/>
        <p:cNvGrpSpPr/>
        <p:nvPr/>
      </p:nvGrpSpPr>
      <p:grpSpPr>
        <a:xfrm>
          <a:off x="0" y="0"/>
          <a:ext cx="0" cy="0"/>
          <a:chOff x="0" y="0"/>
          <a:chExt cx="0" cy="0"/>
        </a:xfrm>
      </p:grpSpPr>
      <p:sp>
        <p:nvSpPr>
          <p:cNvPr id="84" name="Google Shape;84;p101"/>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0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folie">
  <p:cSld name="2_Titelfolie">
    <p:spTree>
      <p:nvGrpSpPr>
        <p:cNvPr id="98" name="Shape 98"/>
        <p:cNvGrpSpPr/>
        <p:nvPr/>
      </p:nvGrpSpPr>
      <p:grpSpPr>
        <a:xfrm>
          <a:off x="0" y="0"/>
          <a:ext cx="0" cy="0"/>
          <a:chOff x="0" y="0"/>
          <a:chExt cx="0" cy="0"/>
        </a:xfrm>
      </p:grpSpPr>
      <p:sp>
        <p:nvSpPr>
          <p:cNvPr id="99" name="Google Shape;99;p67"/>
          <p:cNvSpPr/>
          <p:nvPr/>
        </p:nvSpPr>
        <p:spPr>
          <a:xfrm>
            <a:off x="0" y="1059582"/>
            <a:ext cx="9144000" cy="3290887"/>
          </a:xfrm>
          <a:prstGeom prst="rect">
            <a:avLst/>
          </a:prstGeom>
          <a:solidFill>
            <a:srgbClr val="8F19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00" name="Google Shape;100;p67"/>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sp>
        <p:nvSpPr>
          <p:cNvPr id="101" name="Google Shape;101;p67"/>
          <p:cNvSpPr txBox="1"/>
          <p:nvPr/>
        </p:nvSpPr>
        <p:spPr>
          <a:xfrm>
            <a:off x="673099" y="3240834"/>
            <a:ext cx="6924908" cy="761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Dr. Johanna Kranz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www.klimawandel.rlp.de</a:t>
            </a:r>
            <a:endParaRPr b="0" i="0" sz="1050" u="none" cap="none" strike="noStrike">
              <a:solidFill>
                <a:schemeClr val="lt1"/>
              </a:solidFill>
              <a:latin typeface="Arial"/>
              <a:ea typeface="Arial"/>
              <a:cs typeface="Arial"/>
              <a:sym typeface="Arial"/>
            </a:endParaRPr>
          </a:p>
        </p:txBody>
      </p:sp>
      <p:sp>
        <p:nvSpPr>
          <p:cNvPr id="102" name="Google Shape;102;p67"/>
          <p:cNvSpPr txBox="1"/>
          <p:nvPr/>
        </p:nvSpPr>
        <p:spPr>
          <a:xfrm>
            <a:off x="673099" y="1457711"/>
            <a:ext cx="692490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Demokratie bewahren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Klimamythen widerlegen – Medienkompetenz vermitteln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folie">
  <p:cSld name="Textfolie">
    <p:spTree>
      <p:nvGrpSpPr>
        <p:cNvPr id="103" name="Shape 103"/>
        <p:cNvGrpSpPr/>
        <p:nvPr/>
      </p:nvGrpSpPr>
      <p:grpSpPr>
        <a:xfrm>
          <a:off x="0" y="0"/>
          <a:ext cx="0" cy="0"/>
          <a:chOff x="0" y="0"/>
          <a:chExt cx="0" cy="0"/>
        </a:xfrm>
      </p:grpSpPr>
      <p:sp>
        <p:nvSpPr>
          <p:cNvPr id="104" name="Google Shape;104;p68"/>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05" name="Google Shape;105;p6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06" name="Google Shape;106;p68"/>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berschrift mit 2 Textfeldern">
  <p:cSld name="Überschrift mit 2 Textfeldern">
    <p:spTree>
      <p:nvGrpSpPr>
        <p:cNvPr id="107" name="Shape 107"/>
        <p:cNvGrpSpPr/>
        <p:nvPr/>
      </p:nvGrpSpPr>
      <p:grpSpPr>
        <a:xfrm>
          <a:off x="0" y="0"/>
          <a:ext cx="0" cy="0"/>
          <a:chOff x="0" y="0"/>
          <a:chExt cx="0" cy="0"/>
        </a:xfrm>
      </p:grpSpPr>
      <p:sp>
        <p:nvSpPr>
          <p:cNvPr id="108" name="Google Shape;108;p69"/>
          <p:cNvSpPr txBox="1"/>
          <p:nvPr>
            <p:ph idx="1" type="body"/>
          </p:nvPr>
        </p:nvSpPr>
        <p:spPr>
          <a:xfrm>
            <a:off x="675000" y="1093913"/>
            <a:ext cx="3960000" cy="360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28612" lvl="2" marL="1371600" algn="l">
              <a:lnSpc>
                <a:spcPct val="90000"/>
              </a:lnSpc>
              <a:spcBef>
                <a:spcPts val="788"/>
              </a:spcBef>
              <a:spcAft>
                <a:spcPts val="0"/>
              </a:spcAft>
              <a:buSzPts val="1575"/>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09" name="Google Shape;109;p69"/>
          <p:cNvSpPr txBox="1"/>
          <p:nvPr>
            <p:ph idx="2" type="body"/>
          </p:nvPr>
        </p:nvSpPr>
        <p:spPr>
          <a:xfrm>
            <a:off x="4860032" y="1093913"/>
            <a:ext cx="3960000" cy="360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28612" lvl="2" marL="1371600" algn="l">
              <a:lnSpc>
                <a:spcPct val="90000"/>
              </a:lnSpc>
              <a:spcBef>
                <a:spcPts val="788"/>
              </a:spcBef>
              <a:spcAft>
                <a:spcPts val="0"/>
              </a:spcAft>
              <a:buSzPts val="1575"/>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10" name="Google Shape;110;p6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11" name="Google Shape;111;p69"/>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elfolie" type="title">
  <p:cSld name="TITLE">
    <p:spTree>
      <p:nvGrpSpPr>
        <p:cNvPr id="112" name="Shape 112"/>
        <p:cNvGrpSpPr/>
        <p:nvPr/>
      </p:nvGrpSpPr>
      <p:grpSpPr>
        <a:xfrm>
          <a:off x="0" y="0"/>
          <a:ext cx="0" cy="0"/>
          <a:chOff x="0" y="0"/>
          <a:chExt cx="0" cy="0"/>
        </a:xfrm>
      </p:grpSpPr>
      <p:sp>
        <p:nvSpPr>
          <p:cNvPr id="113" name="Google Shape;113;p70"/>
          <p:cNvSpPr txBox="1"/>
          <p:nvPr>
            <p:ph type="ctrTitle"/>
          </p:nvPr>
        </p:nvSpPr>
        <p:spPr>
          <a:xfrm>
            <a:off x="1143000" y="841772"/>
            <a:ext cx="6858000" cy="1790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0"/>
          <p:cNvSpPr txBox="1"/>
          <p:nvPr>
            <p:ph idx="1" type="subTitle"/>
          </p:nvPr>
        </p:nvSpPr>
        <p:spPr>
          <a:xfrm>
            <a:off x="1143000" y="2701528"/>
            <a:ext cx="6858000" cy="1241822"/>
          </a:xfrm>
          <a:prstGeom prst="rect">
            <a:avLst/>
          </a:prstGeom>
          <a:noFill/>
          <a:ln>
            <a:noFill/>
          </a:ln>
        </p:spPr>
        <p:txBody>
          <a:bodyPr anchorCtr="0" anchor="t" bIns="0" lIns="0" spcFirstLastPara="1" rIns="0" wrap="square" tIns="0">
            <a:noAutofit/>
          </a:bodyPr>
          <a:lstStyle>
            <a:lvl1pPr lvl="0" algn="ctr">
              <a:lnSpc>
                <a:spcPct val="90000"/>
              </a:lnSpc>
              <a:spcBef>
                <a:spcPts val="788"/>
              </a:spcBef>
              <a:spcAft>
                <a:spcPts val="0"/>
              </a:spcAft>
              <a:buSzPts val="1400"/>
              <a:buNone/>
              <a:defRPr sz="1800"/>
            </a:lvl1pPr>
            <a:lvl2pPr lvl="1" algn="ctr">
              <a:lnSpc>
                <a:spcPct val="90000"/>
              </a:lnSpc>
              <a:spcBef>
                <a:spcPts val="450"/>
              </a:spcBef>
              <a:spcAft>
                <a:spcPts val="0"/>
              </a:spcAft>
              <a:buSzPts val="1400"/>
              <a:buNone/>
              <a:defRPr sz="1500"/>
            </a:lvl2pPr>
            <a:lvl3pPr lvl="2" algn="ctr">
              <a:lnSpc>
                <a:spcPct val="90000"/>
              </a:lnSpc>
              <a:spcBef>
                <a:spcPts val="788"/>
              </a:spcBef>
              <a:spcAft>
                <a:spcPts val="0"/>
              </a:spcAft>
              <a:buSzPts val="1575"/>
              <a:buNone/>
              <a:defRPr sz="1350"/>
            </a:lvl3pPr>
            <a:lvl4pPr lvl="3" algn="ctr">
              <a:lnSpc>
                <a:spcPct val="90000"/>
              </a:lnSpc>
              <a:spcBef>
                <a:spcPts val="788"/>
              </a:spcBef>
              <a:spcAft>
                <a:spcPts val="0"/>
              </a:spcAft>
              <a:buSzPts val="1575"/>
              <a:buNone/>
              <a:defRPr sz="1200"/>
            </a:lvl4pPr>
            <a:lvl5pPr lvl="4" algn="ctr">
              <a:lnSpc>
                <a:spcPct val="90000"/>
              </a:lnSpc>
              <a:spcBef>
                <a:spcPts val="225"/>
              </a:spcBef>
              <a:spcAft>
                <a:spcPts val="0"/>
              </a:spcAft>
              <a:buSzPts val="1400"/>
              <a:buNone/>
              <a:defRPr sz="1200"/>
            </a:lvl5pPr>
            <a:lvl6pPr lvl="5" algn="ctr">
              <a:lnSpc>
                <a:spcPct val="90000"/>
              </a:lnSpc>
              <a:spcBef>
                <a:spcPts val="225"/>
              </a:spcBef>
              <a:spcAft>
                <a:spcPts val="0"/>
              </a:spcAft>
              <a:buSzPts val="1400"/>
              <a:buNone/>
              <a:defRPr sz="1200"/>
            </a:lvl6pPr>
            <a:lvl7pPr lvl="6" algn="ctr">
              <a:lnSpc>
                <a:spcPct val="90000"/>
              </a:lnSpc>
              <a:spcBef>
                <a:spcPts val="225"/>
              </a:spcBef>
              <a:spcAft>
                <a:spcPts val="0"/>
              </a:spcAft>
              <a:buSzPts val="1400"/>
              <a:buNone/>
              <a:defRPr sz="1200"/>
            </a:lvl7pPr>
            <a:lvl8pPr lvl="7" algn="ctr">
              <a:lnSpc>
                <a:spcPct val="90000"/>
              </a:lnSpc>
              <a:spcBef>
                <a:spcPts val="225"/>
              </a:spcBef>
              <a:spcAft>
                <a:spcPts val="0"/>
              </a:spcAft>
              <a:buSzPts val="1400"/>
              <a:buNone/>
              <a:defRPr sz="1200"/>
            </a:lvl8pPr>
            <a:lvl9pPr lvl="8" algn="ctr">
              <a:lnSpc>
                <a:spcPct val="90000"/>
              </a:lnSpc>
              <a:spcBef>
                <a:spcPts val="225"/>
              </a:spcBef>
              <a:spcAft>
                <a:spcPts val="0"/>
              </a:spcAft>
              <a:buSzPts val="1400"/>
              <a:buNone/>
              <a:defRPr sz="1200"/>
            </a:lvl9pPr>
          </a:lstStyle>
          <a:p/>
        </p:txBody>
      </p:sp>
      <p:sp>
        <p:nvSpPr>
          <p:cNvPr id="115" name="Google Shape;115;p7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6" name="Google Shape;116;p7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7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und ein Bild links">
  <p:cSld name="Inhalt und ein Bild links">
    <p:spTree>
      <p:nvGrpSpPr>
        <p:cNvPr id="118" name="Shape 118"/>
        <p:cNvGrpSpPr/>
        <p:nvPr/>
      </p:nvGrpSpPr>
      <p:grpSpPr>
        <a:xfrm>
          <a:off x="0" y="0"/>
          <a:ext cx="0" cy="0"/>
          <a:chOff x="0" y="0"/>
          <a:chExt cx="0" cy="0"/>
        </a:xfrm>
      </p:grpSpPr>
      <p:sp>
        <p:nvSpPr>
          <p:cNvPr id="119" name="Google Shape;119;p71"/>
          <p:cNvSpPr txBox="1"/>
          <p:nvPr>
            <p:ph idx="1" type="body"/>
          </p:nvPr>
        </p:nvSpPr>
        <p:spPr>
          <a:xfrm>
            <a:off x="4860000" y="1094400"/>
            <a:ext cx="3960000" cy="360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20" name="Google Shape;120;p71"/>
          <p:cNvSpPr/>
          <p:nvPr>
            <p:ph idx="2" type="pic"/>
          </p:nvPr>
        </p:nvSpPr>
        <p:spPr>
          <a:xfrm>
            <a:off x="675000" y="1094400"/>
            <a:ext cx="3960000" cy="3600000"/>
          </a:xfrm>
          <a:prstGeom prst="rect">
            <a:avLst/>
          </a:prstGeom>
          <a:noFill/>
          <a:ln>
            <a:noFill/>
          </a:ln>
        </p:spPr>
      </p:sp>
      <p:sp>
        <p:nvSpPr>
          <p:cNvPr id="121" name="Google Shape;121;p7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22" name="Google Shape;122;p71"/>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3" name="Shape 123"/>
        <p:cNvGrpSpPr/>
        <p:nvPr/>
      </p:nvGrpSpPr>
      <p:grpSpPr>
        <a:xfrm>
          <a:off x="0" y="0"/>
          <a:ext cx="0" cy="0"/>
          <a:chOff x="0" y="0"/>
          <a:chExt cx="0" cy="0"/>
        </a:xfrm>
      </p:grpSpPr>
      <p:sp>
        <p:nvSpPr>
          <p:cNvPr id="124" name="Google Shape;124;p72"/>
          <p:cNvSpPr txBox="1"/>
          <p:nvPr>
            <p:ph type="title"/>
          </p:nvPr>
        </p:nvSpPr>
        <p:spPr>
          <a:xfrm>
            <a:off x="669600" y="202554"/>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72"/>
          <p:cNvSpPr txBox="1"/>
          <p:nvPr>
            <p:ph idx="1" type="body"/>
          </p:nvPr>
        </p:nvSpPr>
        <p:spPr>
          <a:xfrm>
            <a:off x="685800" y="1409700"/>
            <a:ext cx="6961188" cy="30083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28612" lvl="2" marL="1371600" algn="l">
              <a:lnSpc>
                <a:spcPct val="90000"/>
              </a:lnSpc>
              <a:spcBef>
                <a:spcPts val="788"/>
              </a:spcBef>
              <a:spcAft>
                <a:spcPts val="0"/>
              </a:spcAft>
              <a:buSzPts val="1575"/>
              <a:buAutoNum type="arabicPeriod"/>
              <a:defRPr/>
            </a:lvl3pPr>
            <a:lvl4pPr indent="-328612" lvl="3" marL="1828800" algn="l">
              <a:lnSpc>
                <a:spcPct val="90000"/>
              </a:lnSpc>
              <a:spcBef>
                <a:spcPts val="788"/>
              </a:spcBef>
              <a:spcAft>
                <a:spcPts val="0"/>
              </a:spcAft>
              <a:buSzPts val="1575"/>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26" name="Google Shape;126;p7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7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7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9" name="Shape 19"/>
        <p:cNvGrpSpPr/>
        <p:nvPr/>
      </p:nvGrpSpPr>
      <p:grpSpPr>
        <a:xfrm>
          <a:off x="0" y="0"/>
          <a:ext cx="0" cy="0"/>
          <a:chOff x="0" y="0"/>
          <a:chExt cx="0" cy="0"/>
        </a:xfrm>
      </p:grpSpPr>
      <p:sp>
        <p:nvSpPr>
          <p:cNvPr id="20" name="Google Shape;20;p6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2" name="Google Shape;22;p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luss_Magenta_Trippstadt">
  <p:cSld name="Abschluss_Magenta_Trippstadt">
    <p:spTree>
      <p:nvGrpSpPr>
        <p:cNvPr id="129" name="Shape 129"/>
        <p:cNvGrpSpPr/>
        <p:nvPr/>
      </p:nvGrpSpPr>
      <p:grpSpPr>
        <a:xfrm>
          <a:off x="0" y="0"/>
          <a:ext cx="0" cy="0"/>
          <a:chOff x="0" y="0"/>
          <a:chExt cx="0" cy="0"/>
        </a:xfrm>
      </p:grpSpPr>
      <p:sp>
        <p:nvSpPr>
          <p:cNvPr id="130" name="Google Shape;130;p73"/>
          <p:cNvSpPr/>
          <p:nvPr/>
        </p:nvSpPr>
        <p:spPr>
          <a:xfrm>
            <a:off x="0" y="1059582"/>
            <a:ext cx="9144000" cy="3290887"/>
          </a:xfrm>
          <a:prstGeom prst="rect">
            <a:avLst/>
          </a:prstGeom>
          <a:solidFill>
            <a:srgbClr val="8F19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31" name="Google Shape;131;p73"/>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pic>
        <p:nvPicPr>
          <p:cNvPr id="132" name="Google Shape;132;p73"/>
          <p:cNvPicPr preferRelativeResize="0"/>
          <p:nvPr/>
        </p:nvPicPr>
        <p:blipFill rotWithShape="1">
          <a:blip r:embed="rId3">
            <a:alphaModFix/>
          </a:blip>
          <a:srcRect b="0" l="0" r="0" t="0"/>
          <a:stretch/>
        </p:blipFill>
        <p:spPr>
          <a:xfrm>
            <a:off x="673099" y="4731786"/>
            <a:ext cx="2170709" cy="266579"/>
          </a:xfrm>
          <a:prstGeom prst="rect">
            <a:avLst/>
          </a:prstGeom>
          <a:noFill/>
          <a:ln>
            <a:noFill/>
          </a:ln>
        </p:spPr>
      </p:pic>
      <p:sp>
        <p:nvSpPr>
          <p:cNvPr id="133" name="Google Shape;133;p73"/>
          <p:cNvSpPr txBox="1"/>
          <p:nvPr/>
        </p:nvSpPr>
        <p:spPr>
          <a:xfrm>
            <a:off x="673099" y="1929445"/>
            <a:ext cx="4114925" cy="19697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KONTAKT</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Dr. Johanna Kranz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lt1"/>
                </a:solidFill>
                <a:latin typeface="Arial"/>
                <a:ea typeface="Arial"/>
                <a:cs typeface="Arial"/>
                <a:sym typeface="Arial"/>
              </a:rPr>
              <a:t>Standort Trippstadt</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Hauptstraße 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rPr b="0" i="0" lang="de-DE" sz="1400" u="none" cap="none" strike="noStrike">
                <a:solidFill>
                  <a:schemeClr val="lt1"/>
                </a:solidFill>
                <a:latin typeface="Arial"/>
                <a:ea typeface="Arial"/>
                <a:cs typeface="Arial"/>
                <a:sym typeface="Arial"/>
              </a:rPr>
              <a:t>67705 Trippstadt</a:t>
            </a:r>
            <a:endParaRPr b="0" i="0" sz="1400" u="none" cap="none" strike="noStrike">
              <a:solidFill>
                <a:schemeClr val="lt1"/>
              </a:solidFill>
              <a:latin typeface="Arial"/>
              <a:ea typeface="Arial"/>
              <a:cs typeface="Arial"/>
              <a:sym typeface="Arial"/>
            </a:endParaRPr>
          </a:p>
        </p:txBody>
      </p:sp>
      <p:sp>
        <p:nvSpPr>
          <p:cNvPr id="134" name="Google Shape;134;p73"/>
          <p:cNvSpPr txBox="1"/>
          <p:nvPr/>
        </p:nvSpPr>
        <p:spPr>
          <a:xfrm>
            <a:off x="5172175" y="1933271"/>
            <a:ext cx="4114925" cy="21544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E-MAIL</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johanna.kranz@klimawandel-rlp.de</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www.klimawandel.rlp.de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www.klimawandel.rlp.de/linkedin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73"/>
          <p:cNvSpPr txBox="1"/>
          <p:nvPr/>
        </p:nvSpPr>
        <p:spPr>
          <a:xfrm>
            <a:off x="673099" y="1224962"/>
            <a:ext cx="69249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Vielen Dank!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36" name="Shape 136"/>
        <p:cNvGrpSpPr/>
        <p:nvPr/>
      </p:nvGrpSpPr>
      <p:grpSpPr>
        <a:xfrm>
          <a:off x="0" y="0"/>
          <a:ext cx="0" cy="0"/>
          <a:chOff x="0" y="0"/>
          <a:chExt cx="0" cy="0"/>
        </a:xfrm>
      </p:grpSpPr>
      <p:sp>
        <p:nvSpPr>
          <p:cNvPr id="137" name="Google Shape;137;p74"/>
          <p:cNvSpPr/>
          <p:nvPr/>
        </p:nvSpPr>
        <p:spPr>
          <a:xfrm>
            <a:off x="0" y="1059582"/>
            <a:ext cx="9144000" cy="3290887"/>
          </a:xfrm>
          <a:prstGeom prst="rect">
            <a:avLst/>
          </a:prstGeom>
          <a:solidFill>
            <a:schemeClr val="dk2">
              <a:alpha val="20000"/>
            </a:scheme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 name="Google Shape;138;p74"/>
          <p:cNvSpPr txBox="1"/>
          <p:nvPr>
            <p:ph type="ctrTitle"/>
          </p:nvPr>
        </p:nvSpPr>
        <p:spPr>
          <a:xfrm>
            <a:off x="675675" y="1506615"/>
            <a:ext cx="3771949" cy="16389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9" name="Google Shape;139;p74"/>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sp>
        <p:nvSpPr>
          <p:cNvPr id="140" name="Google Shape;140;p74"/>
          <p:cNvSpPr txBox="1"/>
          <p:nvPr/>
        </p:nvSpPr>
        <p:spPr>
          <a:xfrm>
            <a:off x="673099" y="3240834"/>
            <a:ext cx="3774525" cy="10233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Dr. Ulrich Matthes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12. Waldklimaforum am 02.07.2024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www.klimawandel.rlp.de</a:t>
            </a:r>
            <a:endParaRPr b="0" i="0" sz="1050" u="none" cap="none" strike="noStrike">
              <a:solidFill>
                <a:schemeClr val="dk1"/>
              </a:solidFill>
              <a:latin typeface="Arial"/>
              <a:ea typeface="Arial"/>
              <a:cs typeface="Arial"/>
              <a:sym typeface="Arial"/>
            </a:endParaRPr>
          </a:p>
        </p:txBody>
      </p:sp>
      <p:sp>
        <p:nvSpPr>
          <p:cNvPr id="141" name="Google Shape;141;p74"/>
          <p:cNvSpPr/>
          <p:nvPr/>
        </p:nvSpPr>
        <p:spPr>
          <a:xfrm>
            <a:off x="5124978" y="1059582"/>
            <a:ext cx="3346132" cy="329088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74"/>
          <p:cNvSpPr txBox="1"/>
          <p:nvPr/>
        </p:nvSpPr>
        <p:spPr>
          <a:xfrm rot="10800000">
            <a:off x="5076056" y="4227934"/>
            <a:ext cx="158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de-DE" sz="600" u="none" cap="none" strike="noStrike">
                <a:solidFill>
                  <a:schemeClr val="lt1"/>
                </a:solidFill>
                <a:latin typeface="Arial"/>
                <a:ea typeface="Arial"/>
                <a:cs typeface="Arial"/>
                <a:sym typeface="Arial"/>
              </a:rPr>
              <a:t> © K. Wuearth / stock.adobe.com</a:t>
            </a:r>
            <a:endParaRPr b="0" i="0" sz="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143" name="Shape 143"/>
        <p:cNvGrpSpPr/>
        <p:nvPr/>
      </p:nvGrpSpPr>
      <p:grpSpPr>
        <a:xfrm>
          <a:off x="0" y="0"/>
          <a:ext cx="0" cy="0"/>
          <a:chOff x="0" y="0"/>
          <a:chExt cx="0" cy="0"/>
        </a:xfrm>
      </p:grpSpPr>
      <p:sp>
        <p:nvSpPr>
          <p:cNvPr id="144" name="Google Shape;144;p75"/>
          <p:cNvSpPr/>
          <p:nvPr/>
        </p:nvSpPr>
        <p:spPr>
          <a:xfrm>
            <a:off x="0" y="1059582"/>
            <a:ext cx="9144000" cy="3290887"/>
          </a:xfrm>
          <a:prstGeom prst="rect">
            <a:avLst/>
          </a:prstGeom>
          <a:solidFill>
            <a:schemeClr val="dk2">
              <a:alpha val="20000"/>
            </a:scheme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45" name="Google Shape;145;p75"/>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sp>
        <p:nvSpPr>
          <p:cNvPr id="146" name="Google Shape;146;p75"/>
          <p:cNvSpPr txBox="1"/>
          <p:nvPr/>
        </p:nvSpPr>
        <p:spPr>
          <a:xfrm>
            <a:off x="673099" y="3240834"/>
            <a:ext cx="6924908" cy="10233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Dr. Ulrich Matthes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12. Waldklimaforum am 02.07.2024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www.klimawandel.rlp.de</a:t>
            </a:r>
            <a:endParaRPr b="0" i="0" sz="1050" u="none" cap="none" strike="noStrike">
              <a:solidFill>
                <a:schemeClr val="dk1"/>
              </a:solidFill>
              <a:latin typeface="Arial"/>
              <a:ea typeface="Arial"/>
              <a:cs typeface="Arial"/>
              <a:sym typeface="Arial"/>
            </a:endParaRPr>
          </a:p>
        </p:txBody>
      </p:sp>
      <p:sp>
        <p:nvSpPr>
          <p:cNvPr id="147" name="Google Shape;147;p75"/>
          <p:cNvSpPr txBox="1"/>
          <p:nvPr>
            <p:ph type="ctrTitle"/>
          </p:nvPr>
        </p:nvSpPr>
        <p:spPr>
          <a:xfrm>
            <a:off x="675675" y="1506615"/>
            <a:ext cx="6922332" cy="16389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folie">
  <p:cSld name="3_Titelfolie">
    <p:spTree>
      <p:nvGrpSpPr>
        <p:cNvPr id="148" name="Shape 148"/>
        <p:cNvGrpSpPr/>
        <p:nvPr/>
      </p:nvGrpSpPr>
      <p:grpSpPr>
        <a:xfrm>
          <a:off x="0" y="0"/>
          <a:ext cx="0" cy="0"/>
          <a:chOff x="0" y="0"/>
          <a:chExt cx="0" cy="0"/>
        </a:xfrm>
      </p:grpSpPr>
      <p:sp>
        <p:nvSpPr>
          <p:cNvPr id="149" name="Google Shape;149;p76"/>
          <p:cNvSpPr/>
          <p:nvPr/>
        </p:nvSpPr>
        <p:spPr>
          <a:xfrm>
            <a:off x="0" y="1059582"/>
            <a:ext cx="9144000" cy="3290887"/>
          </a:xfrm>
          <a:prstGeom prst="rect">
            <a:avLst/>
          </a:prstGeom>
          <a:solidFill>
            <a:srgbClr val="8F19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0" name="Google Shape;150;p76"/>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sp>
        <p:nvSpPr>
          <p:cNvPr id="151" name="Google Shape;151;p76"/>
          <p:cNvSpPr txBox="1"/>
          <p:nvPr/>
        </p:nvSpPr>
        <p:spPr>
          <a:xfrm>
            <a:off x="673099" y="3240834"/>
            <a:ext cx="3759697" cy="10233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Dr. Ulrich Matthes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Arial"/>
                <a:ea typeface="Arial"/>
                <a:cs typeface="Arial"/>
                <a:sym typeface="Arial"/>
              </a:rPr>
              <a:t>12. Waldklimaforum am 02.07.2024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www.klimawandel.rlp.de</a:t>
            </a:r>
            <a:endParaRPr b="0" i="0" sz="1050" u="none" cap="none" strike="noStrike">
              <a:solidFill>
                <a:schemeClr val="lt1"/>
              </a:solidFill>
              <a:latin typeface="Arial"/>
              <a:ea typeface="Arial"/>
              <a:cs typeface="Arial"/>
              <a:sym typeface="Arial"/>
            </a:endParaRPr>
          </a:p>
        </p:txBody>
      </p:sp>
      <p:sp>
        <p:nvSpPr>
          <p:cNvPr id="152" name="Google Shape;152;p76"/>
          <p:cNvSpPr txBox="1"/>
          <p:nvPr/>
        </p:nvSpPr>
        <p:spPr>
          <a:xfrm>
            <a:off x="673099" y="1457711"/>
            <a:ext cx="692490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Titel der Präsentation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Untertitel</a:t>
            </a:r>
            <a:endParaRPr b="0" i="0" sz="1400" u="none" cap="none" strike="noStrike">
              <a:solidFill>
                <a:srgbClr val="000000"/>
              </a:solidFill>
              <a:latin typeface="Arial"/>
              <a:ea typeface="Arial"/>
              <a:cs typeface="Arial"/>
              <a:sym typeface="Arial"/>
            </a:endParaRPr>
          </a:p>
        </p:txBody>
      </p:sp>
      <p:sp>
        <p:nvSpPr>
          <p:cNvPr id="153" name="Google Shape;153;p76"/>
          <p:cNvSpPr/>
          <p:nvPr/>
        </p:nvSpPr>
        <p:spPr>
          <a:xfrm>
            <a:off x="5124978" y="1059582"/>
            <a:ext cx="3346132" cy="329088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6"/>
          <p:cNvSpPr txBox="1"/>
          <p:nvPr/>
        </p:nvSpPr>
        <p:spPr>
          <a:xfrm rot="10800000">
            <a:off x="5076056" y="4227934"/>
            <a:ext cx="158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de-DE" sz="600" u="none" cap="none" strike="noStrike">
                <a:solidFill>
                  <a:schemeClr val="lt1"/>
                </a:solidFill>
                <a:latin typeface="Arial"/>
                <a:ea typeface="Arial"/>
                <a:cs typeface="Arial"/>
                <a:sym typeface="Arial"/>
              </a:rPr>
              <a:t> © K. Wuearth / stock.adobe.com</a:t>
            </a:r>
            <a:endParaRPr b="0" i="0" sz="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Zwischentitel" showMasterSp="0">
  <p:cSld name="Agenda_Zwischentitel">
    <p:spTree>
      <p:nvGrpSpPr>
        <p:cNvPr id="155" name="Shape 155"/>
        <p:cNvGrpSpPr/>
        <p:nvPr/>
      </p:nvGrpSpPr>
      <p:grpSpPr>
        <a:xfrm>
          <a:off x="0" y="0"/>
          <a:ext cx="0" cy="0"/>
          <a:chOff x="0" y="0"/>
          <a:chExt cx="0" cy="0"/>
        </a:xfrm>
      </p:grpSpPr>
      <p:sp>
        <p:nvSpPr>
          <p:cNvPr id="156" name="Google Shape;156;p77"/>
          <p:cNvSpPr txBox="1"/>
          <p:nvPr>
            <p:ph idx="1" type="body"/>
          </p:nvPr>
        </p:nvSpPr>
        <p:spPr>
          <a:xfrm>
            <a:off x="-26800" y="4011910"/>
            <a:ext cx="9144000" cy="37361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788"/>
              </a:spcBef>
              <a:spcAft>
                <a:spcPts val="0"/>
              </a:spcAft>
              <a:buClr>
                <a:schemeClr val="dk1"/>
              </a:buClr>
              <a:buSzPts val="2100"/>
              <a:buFont typeface="Arial"/>
              <a:buNone/>
              <a:defRPr sz="2100">
                <a:solidFill>
                  <a:schemeClr val="dk1"/>
                </a:solidFill>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57" name="Google Shape;157;p77"/>
          <p:cNvSpPr/>
          <p:nvPr/>
        </p:nvSpPr>
        <p:spPr>
          <a:xfrm>
            <a:off x="4031" y="-164554"/>
            <a:ext cx="9139969" cy="382423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77"/>
          <p:cNvSpPr txBox="1"/>
          <p:nvPr/>
        </p:nvSpPr>
        <p:spPr>
          <a:xfrm flipH="1" rot="-5400000">
            <a:off x="-778043" y="2723756"/>
            <a:ext cx="1740752"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de-DE" sz="600" u="none" cap="none" strike="noStrike">
                <a:solidFill>
                  <a:schemeClr val="lt1"/>
                </a:solidFill>
                <a:latin typeface="Arial"/>
                <a:ea typeface="Arial"/>
                <a:cs typeface="Arial"/>
                <a:sym typeface="Arial"/>
              </a:rPr>
              <a:t> © K. Wuearth / stock.adobe.com</a:t>
            </a:r>
            <a:endParaRPr b="0" i="0" sz="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_Ueberschrift">
  <p:cSld name="Nur_Ueberschrift">
    <p:spTree>
      <p:nvGrpSpPr>
        <p:cNvPr id="159" name="Shape 159"/>
        <p:cNvGrpSpPr/>
        <p:nvPr/>
      </p:nvGrpSpPr>
      <p:grpSpPr>
        <a:xfrm>
          <a:off x="0" y="0"/>
          <a:ext cx="0" cy="0"/>
          <a:chOff x="0" y="0"/>
          <a:chExt cx="0" cy="0"/>
        </a:xfrm>
      </p:grpSpPr>
      <p:sp>
        <p:nvSpPr>
          <p:cNvPr id="160" name="Google Shape;160;p78"/>
          <p:cNvSpPr txBox="1"/>
          <p:nvPr>
            <p:ph type="title"/>
          </p:nvPr>
        </p:nvSpPr>
        <p:spPr>
          <a:xfrm>
            <a:off x="669600" y="202554"/>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und ein Bild rechts">
  <p:cSld name="Inhalt und ein Bild rechts">
    <p:spTree>
      <p:nvGrpSpPr>
        <p:cNvPr id="162" name="Shape 162"/>
        <p:cNvGrpSpPr/>
        <p:nvPr/>
      </p:nvGrpSpPr>
      <p:grpSpPr>
        <a:xfrm>
          <a:off x="0" y="0"/>
          <a:ext cx="0" cy="0"/>
          <a:chOff x="0" y="0"/>
          <a:chExt cx="0" cy="0"/>
        </a:xfrm>
      </p:grpSpPr>
      <p:sp>
        <p:nvSpPr>
          <p:cNvPr id="163" name="Google Shape;163;p79"/>
          <p:cNvSpPr txBox="1"/>
          <p:nvPr>
            <p:ph idx="1" type="body"/>
          </p:nvPr>
        </p:nvSpPr>
        <p:spPr>
          <a:xfrm>
            <a:off x="676800" y="1094400"/>
            <a:ext cx="3960000" cy="360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64" name="Google Shape;164;p79"/>
          <p:cNvSpPr/>
          <p:nvPr>
            <p:ph idx="2" type="pic"/>
          </p:nvPr>
        </p:nvSpPr>
        <p:spPr>
          <a:xfrm>
            <a:off x="4860000" y="1094400"/>
            <a:ext cx="3960000" cy="3600000"/>
          </a:xfrm>
          <a:prstGeom prst="rect">
            <a:avLst/>
          </a:prstGeom>
          <a:noFill/>
          <a:ln>
            <a:noFill/>
          </a:ln>
        </p:spPr>
      </p:sp>
      <p:sp>
        <p:nvSpPr>
          <p:cNvPr id="165" name="Google Shape;165;p7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66" name="Google Shape;166;p79"/>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ei Bilder und drei Textfelder">
  <p:cSld name="Drei Bilder und drei Textfelder">
    <p:spTree>
      <p:nvGrpSpPr>
        <p:cNvPr id="167" name="Shape 167"/>
        <p:cNvGrpSpPr/>
        <p:nvPr/>
      </p:nvGrpSpPr>
      <p:grpSpPr>
        <a:xfrm>
          <a:off x="0" y="0"/>
          <a:ext cx="0" cy="0"/>
          <a:chOff x="0" y="0"/>
          <a:chExt cx="0" cy="0"/>
        </a:xfrm>
      </p:grpSpPr>
      <p:sp>
        <p:nvSpPr>
          <p:cNvPr id="168" name="Google Shape;168;p80"/>
          <p:cNvSpPr/>
          <p:nvPr>
            <p:ph idx="2" type="pic"/>
          </p:nvPr>
        </p:nvSpPr>
        <p:spPr>
          <a:xfrm>
            <a:off x="685800" y="1131888"/>
            <a:ext cx="2520000" cy="1368425"/>
          </a:xfrm>
          <a:prstGeom prst="rect">
            <a:avLst/>
          </a:prstGeom>
          <a:noFill/>
          <a:ln>
            <a:noFill/>
          </a:ln>
        </p:spPr>
      </p:sp>
      <p:sp>
        <p:nvSpPr>
          <p:cNvPr id="169" name="Google Shape;169;p80"/>
          <p:cNvSpPr txBox="1"/>
          <p:nvPr>
            <p:ph idx="1" type="body"/>
          </p:nvPr>
        </p:nvSpPr>
        <p:spPr>
          <a:xfrm>
            <a:off x="685800" y="2859088"/>
            <a:ext cx="2520000" cy="136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70" name="Google Shape;170;p80"/>
          <p:cNvSpPr/>
          <p:nvPr>
            <p:ph idx="3" type="pic"/>
          </p:nvPr>
        </p:nvSpPr>
        <p:spPr>
          <a:xfrm>
            <a:off x="3419872" y="1130400"/>
            <a:ext cx="2520000" cy="1368425"/>
          </a:xfrm>
          <a:prstGeom prst="rect">
            <a:avLst/>
          </a:prstGeom>
          <a:noFill/>
          <a:ln>
            <a:noFill/>
          </a:ln>
        </p:spPr>
      </p:sp>
      <p:sp>
        <p:nvSpPr>
          <p:cNvPr id="171" name="Google Shape;171;p80"/>
          <p:cNvSpPr txBox="1"/>
          <p:nvPr>
            <p:ph idx="4" type="body"/>
          </p:nvPr>
        </p:nvSpPr>
        <p:spPr>
          <a:xfrm>
            <a:off x="3419872" y="2858400"/>
            <a:ext cx="2520000" cy="136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72" name="Google Shape;172;p80"/>
          <p:cNvSpPr/>
          <p:nvPr>
            <p:ph idx="5" type="pic"/>
          </p:nvPr>
        </p:nvSpPr>
        <p:spPr>
          <a:xfrm>
            <a:off x="6157955" y="1130400"/>
            <a:ext cx="2520000" cy="1368425"/>
          </a:xfrm>
          <a:prstGeom prst="rect">
            <a:avLst/>
          </a:prstGeom>
          <a:noFill/>
          <a:ln>
            <a:noFill/>
          </a:ln>
        </p:spPr>
      </p:sp>
      <p:sp>
        <p:nvSpPr>
          <p:cNvPr id="173" name="Google Shape;173;p80"/>
          <p:cNvSpPr txBox="1"/>
          <p:nvPr>
            <p:ph idx="6" type="body"/>
          </p:nvPr>
        </p:nvSpPr>
        <p:spPr>
          <a:xfrm>
            <a:off x="6171296" y="2858400"/>
            <a:ext cx="2520000" cy="136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74" name="Google Shape;174;p8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75" name="Google Shape;175;p80"/>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r kleine Bilder rechts und Inhalt">
  <p:cSld name="Vier kleine Bilder rechts und Inhalt">
    <p:spTree>
      <p:nvGrpSpPr>
        <p:cNvPr id="176" name="Shape 176"/>
        <p:cNvGrpSpPr/>
        <p:nvPr/>
      </p:nvGrpSpPr>
      <p:grpSpPr>
        <a:xfrm>
          <a:off x="0" y="0"/>
          <a:ext cx="0" cy="0"/>
          <a:chOff x="0" y="0"/>
          <a:chExt cx="0" cy="0"/>
        </a:xfrm>
      </p:grpSpPr>
      <p:sp>
        <p:nvSpPr>
          <p:cNvPr id="177" name="Google Shape;177;p81"/>
          <p:cNvSpPr/>
          <p:nvPr>
            <p:ph idx="2" type="pic"/>
          </p:nvPr>
        </p:nvSpPr>
        <p:spPr>
          <a:xfrm>
            <a:off x="4859338" y="1093787"/>
            <a:ext cx="1620000" cy="1620000"/>
          </a:xfrm>
          <a:prstGeom prst="rect">
            <a:avLst/>
          </a:prstGeom>
          <a:noFill/>
          <a:ln>
            <a:noFill/>
          </a:ln>
        </p:spPr>
      </p:sp>
      <p:sp>
        <p:nvSpPr>
          <p:cNvPr id="178" name="Google Shape;178;p81"/>
          <p:cNvSpPr/>
          <p:nvPr>
            <p:ph idx="3" type="pic"/>
          </p:nvPr>
        </p:nvSpPr>
        <p:spPr>
          <a:xfrm>
            <a:off x="6624408" y="1093787"/>
            <a:ext cx="1620000" cy="1620000"/>
          </a:xfrm>
          <a:prstGeom prst="rect">
            <a:avLst/>
          </a:prstGeom>
          <a:noFill/>
          <a:ln>
            <a:noFill/>
          </a:ln>
        </p:spPr>
      </p:sp>
      <p:sp>
        <p:nvSpPr>
          <p:cNvPr id="179" name="Google Shape;179;p81"/>
          <p:cNvSpPr/>
          <p:nvPr>
            <p:ph idx="4" type="pic"/>
          </p:nvPr>
        </p:nvSpPr>
        <p:spPr>
          <a:xfrm>
            <a:off x="4860000" y="2859782"/>
            <a:ext cx="1620000" cy="1620000"/>
          </a:xfrm>
          <a:prstGeom prst="rect">
            <a:avLst/>
          </a:prstGeom>
          <a:noFill/>
          <a:ln>
            <a:noFill/>
          </a:ln>
        </p:spPr>
      </p:sp>
      <p:sp>
        <p:nvSpPr>
          <p:cNvPr id="180" name="Google Shape;180;p81"/>
          <p:cNvSpPr/>
          <p:nvPr>
            <p:ph idx="5" type="pic"/>
          </p:nvPr>
        </p:nvSpPr>
        <p:spPr>
          <a:xfrm>
            <a:off x="6624408" y="2859782"/>
            <a:ext cx="1620000" cy="1620000"/>
          </a:xfrm>
          <a:prstGeom prst="rect">
            <a:avLst/>
          </a:prstGeom>
          <a:noFill/>
          <a:ln>
            <a:noFill/>
          </a:ln>
        </p:spPr>
      </p:sp>
      <p:sp>
        <p:nvSpPr>
          <p:cNvPr id="181" name="Google Shape;181;p81"/>
          <p:cNvSpPr txBox="1"/>
          <p:nvPr>
            <p:ph idx="1" type="body"/>
          </p:nvPr>
        </p:nvSpPr>
        <p:spPr>
          <a:xfrm>
            <a:off x="676800" y="1093787"/>
            <a:ext cx="3960000" cy="360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88"/>
              </a:spcBef>
              <a:spcAft>
                <a:spcPts val="0"/>
              </a:spcAft>
              <a:buSzPts val="1400"/>
              <a:buNone/>
              <a:defRPr/>
            </a:lvl1pPr>
            <a:lvl2pPr indent="-228600" lvl="1" marL="914400" algn="l">
              <a:lnSpc>
                <a:spcPct val="90000"/>
              </a:lnSpc>
              <a:spcBef>
                <a:spcPts val="450"/>
              </a:spcBef>
              <a:spcAft>
                <a:spcPts val="0"/>
              </a:spcAft>
              <a:buSzPts val="1400"/>
              <a:buNone/>
              <a:defRPr/>
            </a:lvl2pPr>
            <a:lvl3pPr indent="-342900" lvl="2" marL="1371600" algn="l">
              <a:lnSpc>
                <a:spcPct val="90000"/>
              </a:lnSpc>
              <a:spcBef>
                <a:spcPts val="788"/>
              </a:spcBef>
              <a:spcAft>
                <a:spcPts val="0"/>
              </a:spcAft>
              <a:buSzPts val="1800"/>
              <a:buAutoNum type="arabicPeriod"/>
              <a:defRPr/>
            </a:lvl3pPr>
            <a:lvl4pPr indent="-342900" lvl="3" marL="1828800" algn="l">
              <a:lnSpc>
                <a:spcPct val="90000"/>
              </a:lnSpc>
              <a:spcBef>
                <a:spcPts val="788"/>
              </a:spcBef>
              <a:spcAft>
                <a:spcPts val="0"/>
              </a:spcAft>
              <a:buSzPts val="1800"/>
              <a:buChar char="▪"/>
              <a:defRPr/>
            </a:lvl4pPr>
            <a:lvl5pPr indent="-228600" lvl="4" marL="2286000" algn="l">
              <a:lnSpc>
                <a:spcPct val="90000"/>
              </a:lnSpc>
              <a:spcBef>
                <a:spcPts val="225"/>
              </a:spcBef>
              <a:spcAft>
                <a:spcPts val="0"/>
              </a:spcAft>
              <a:buSzPts val="1400"/>
              <a:buNone/>
              <a:defRPr/>
            </a:lvl5pPr>
            <a:lvl6pPr indent="-228600" lvl="5" marL="2743200" algn="l">
              <a:lnSpc>
                <a:spcPct val="90000"/>
              </a:lnSpc>
              <a:spcBef>
                <a:spcPts val="225"/>
              </a:spcBef>
              <a:spcAft>
                <a:spcPts val="0"/>
              </a:spcAft>
              <a:buSzPts val="1400"/>
              <a:buNone/>
              <a:defRPr/>
            </a:lvl6pPr>
            <a:lvl7pPr indent="-228600" lvl="6" marL="3200400" algn="l">
              <a:lnSpc>
                <a:spcPct val="90000"/>
              </a:lnSpc>
              <a:spcBef>
                <a:spcPts val="225"/>
              </a:spcBef>
              <a:spcAft>
                <a:spcPts val="0"/>
              </a:spcAft>
              <a:buSzPts val="1400"/>
              <a:buNone/>
              <a:defRPr/>
            </a:lvl7pPr>
            <a:lvl8pPr indent="-228600" lvl="7" marL="3657600" algn="l">
              <a:lnSpc>
                <a:spcPct val="90000"/>
              </a:lnSpc>
              <a:spcBef>
                <a:spcPts val="225"/>
              </a:spcBef>
              <a:spcAft>
                <a:spcPts val="0"/>
              </a:spcAft>
              <a:buSzPts val="1400"/>
              <a:buNone/>
              <a:defRPr/>
            </a:lvl8pPr>
            <a:lvl9pPr indent="-228600" lvl="8" marL="4114800" algn="l">
              <a:lnSpc>
                <a:spcPct val="90000"/>
              </a:lnSpc>
              <a:spcBef>
                <a:spcPts val="225"/>
              </a:spcBef>
              <a:spcAft>
                <a:spcPts val="0"/>
              </a:spcAft>
              <a:buSzPts val="1400"/>
              <a:buNone/>
              <a:defRPr/>
            </a:lvl9pPr>
          </a:lstStyle>
          <a:p/>
        </p:txBody>
      </p:sp>
      <p:sp>
        <p:nvSpPr>
          <p:cNvPr id="182" name="Google Shape;182;p8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83" name="Google Shape;183;p81"/>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le">
  <p:cSld name="Tabelle">
    <p:spTree>
      <p:nvGrpSpPr>
        <p:cNvPr id="184" name="Shape 184"/>
        <p:cNvGrpSpPr/>
        <p:nvPr/>
      </p:nvGrpSpPr>
      <p:grpSpPr>
        <a:xfrm>
          <a:off x="0" y="0"/>
          <a:ext cx="0" cy="0"/>
          <a:chOff x="0" y="0"/>
          <a:chExt cx="0" cy="0"/>
        </a:xfrm>
      </p:grpSpPr>
      <p:graphicFrame>
        <p:nvGraphicFramePr>
          <p:cNvPr id="185" name="Google Shape;185;p82"/>
          <p:cNvGraphicFramePr/>
          <p:nvPr/>
        </p:nvGraphicFramePr>
        <p:xfrm>
          <a:off x="664017" y="1347614"/>
          <a:ext cx="3000000" cy="3000000"/>
        </p:xfrm>
        <a:graphic>
          <a:graphicData uri="http://schemas.openxmlformats.org/drawingml/2006/table">
            <a:tbl>
              <a:tblPr bandRow="1" firstRow="1">
                <a:noFill/>
                <a:tableStyleId>{FC42F825-C790-44CC-A27D-67139085A69B}</a:tableStyleId>
              </a:tblPr>
              <a:tblGrid>
                <a:gridCol w="1215400"/>
                <a:gridCol w="1215400"/>
                <a:gridCol w="1215400"/>
                <a:gridCol w="1215400"/>
                <a:gridCol w="1215400"/>
                <a:gridCol w="1215400"/>
              </a:tblGrid>
              <a:tr h="417650">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013"/>
                        <a:buFont typeface="Arial"/>
                        <a:buNone/>
                      </a:pPr>
                      <a:r>
                        <a:rPr lang="de-DE" sz="1013" u="none" cap="none" strike="noStrike"/>
                        <a:t>Inhalt 1</a:t>
                      </a:r>
                      <a:endParaRPr sz="1400" u="none" cap="none" strike="noStrike"/>
                    </a:p>
                  </a:txBody>
                  <a:tcPr marT="45725" marB="45725" marR="91450" marL="91450">
                    <a:solidFill>
                      <a:srgbClr val="8E8E8E">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rPr lang="de-DE" sz="1013" u="none" cap="none" strike="noStrike"/>
                        <a:t>Inhalt 2</a:t>
                      </a:r>
                      <a:endParaRPr sz="1013" u="none" cap="none" strike="noStrike"/>
                    </a:p>
                  </a:txBody>
                  <a:tcPr marT="45725" marB="45725" marR="91450" marL="91450">
                    <a:solidFill>
                      <a:srgbClr val="8E8E8E">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rPr lang="de-DE" sz="1013" u="none" cap="none" strike="noStrike"/>
                        <a:t>Inhalt 3</a:t>
                      </a:r>
                      <a:endParaRPr sz="1400" u="none" cap="none" strike="noStrike"/>
                    </a:p>
                  </a:txBody>
                  <a:tcPr marT="45725" marB="45725" marR="91450" marL="91450">
                    <a:solidFill>
                      <a:srgbClr val="8E8E8E">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rPr lang="de-DE" sz="1013" u="none" cap="none" strike="noStrike"/>
                        <a:t>Inhalt 4</a:t>
                      </a:r>
                      <a:endParaRPr sz="1013" u="none" cap="none" strike="noStrike"/>
                    </a:p>
                  </a:txBody>
                  <a:tcPr marT="45725" marB="45725" marR="91450" marL="91450">
                    <a:solidFill>
                      <a:srgbClr val="8E8E8E">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rPr lang="de-DE" sz="1013" u="none" cap="none" strike="noStrike"/>
                        <a:t>Inhalt 5</a:t>
                      </a:r>
                      <a:endParaRPr sz="1400" u="none" cap="none" strike="noStrike"/>
                    </a:p>
                  </a:txBody>
                  <a:tcPr marT="45725" marB="45725" marR="91450" marL="91450">
                    <a:solidFill>
                      <a:srgbClr val="8E8E8E">
                        <a:alpha val="89019"/>
                      </a:srgbClr>
                    </a:solidFill>
                  </a:tcPr>
                </a:tc>
              </a:tr>
              <a:tr h="417650">
                <a:tc>
                  <a:txBody>
                    <a:bodyPr/>
                    <a:lstStyle/>
                    <a:p>
                      <a:pPr indent="0" lvl="0" marL="0" marR="0" rtl="0" algn="l">
                        <a:lnSpc>
                          <a:spcPct val="100000"/>
                        </a:lnSpc>
                        <a:spcBef>
                          <a:spcPts val="0"/>
                        </a:spcBef>
                        <a:spcAft>
                          <a:spcPts val="0"/>
                        </a:spcAft>
                        <a:buClr>
                          <a:srgbClr val="000000"/>
                        </a:buClr>
                        <a:buSzPts val="1013"/>
                        <a:buFont typeface="Arial"/>
                        <a:buNone/>
                      </a:pPr>
                      <a:r>
                        <a:rPr b="1" lang="de-DE" sz="1013" u="none" cap="none" strike="noStrike">
                          <a:solidFill>
                            <a:schemeClr val="lt1"/>
                          </a:solidFill>
                        </a:rPr>
                        <a:t>Inhalt 1</a:t>
                      </a:r>
                      <a:endParaRPr b="1" sz="1013" u="none" cap="none" strike="noStrike">
                        <a:solidFill>
                          <a:schemeClr val="lt1"/>
                        </a:solidFill>
                      </a:endParaRPr>
                    </a:p>
                  </a:txBody>
                  <a:tcPr marT="45725" marB="45725" marR="91450" marL="91450">
                    <a:solidFill>
                      <a:srgbClr val="8F1936">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r>
              <a:tr h="417650">
                <a:tc>
                  <a:txBody>
                    <a:bodyPr/>
                    <a:lstStyle/>
                    <a:p>
                      <a:pPr indent="0" lvl="0" marL="0" marR="0" rtl="0" algn="l">
                        <a:lnSpc>
                          <a:spcPct val="100000"/>
                        </a:lnSpc>
                        <a:spcBef>
                          <a:spcPts val="0"/>
                        </a:spcBef>
                        <a:spcAft>
                          <a:spcPts val="0"/>
                        </a:spcAft>
                        <a:buClr>
                          <a:srgbClr val="000000"/>
                        </a:buClr>
                        <a:buSzPts val="1013"/>
                        <a:buFont typeface="Arial"/>
                        <a:buNone/>
                      </a:pPr>
                      <a:r>
                        <a:rPr b="1" lang="de-DE" sz="1013" u="none" cap="none" strike="noStrike">
                          <a:solidFill>
                            <a:schemeClr val="lt1"/>
                          </a:solidFill>
                        </a:rPr>
                        <a:t>Inhalt 2</a:t>
                      </a:r>
                      <a:endParaRPr sz="1400" u="none" cap="none" strike="noStrike"/>
                    </a:p>
                  </a:txBody>
                  <a:tcPr marT="45725" marB="45725" marR="91450" marL="91450">
                    <a:solidFill>
                      <a:srgbClr val="8F1936">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r>
              <a:tr h="417650">
                <a:tc>
                  <a:txBody>
                    <a:bodyPr/>
                    <a:lstStyle/>
                    <a:p>
                      <a:pPr indent="0" lvl="0" marL="0" marR="0" rtl="0" algn="l">
                        <a:lnSpc>
                          <a:spcPct val="100000"/>
                        </a:lnSpc>
                        <a:spcBef>
                          <a:spcPts val="0"/>
                        </a:spcBef>
                        <a:spcAft>
                          <a:spcPts val="0"/>
                        </a:spcAft>
                        <a:buClr>
                          <a:srgbClr val="000000"/>
                        </a:buClr>
                        <a:buSzPts val="1013"/>
                        <a:buFont typeface="Arial"/>
                        <a:buNone/>
                      </a:pPr>
                      <a:r>
                        <a:rPr b="1" lang="de-DE" sz="1013" u="none" cap="none" strike="noStrike">
                          <a:solidFill>
                            <a:schemeClr val="lt1"/>
                          </a:solidFill>
                        </a:rPr>
                        <a:t>Inhalt 3</a:t>
                      </a:r>
                      <a:endParaRPr b="1" sz="1013" u="none" cap="none" strike="noStrike">
                        <a:solidFill>
                          <a:schemeClr val="lt1"/>
                        </a:solidFill>
                      </a:endParaRPr>
                    </a:p>
                  </a:txBody>
                  <a:tcPr marT="45725" marB="45725" marR="91450" marL="91450">
                    <a:solidFill>
                      <a:srgbClr val="8F1936">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r>
              <a:tr h="417650">
                <a:tc>
                  <a:txBody>
                    <a:bodyPr/>
                    <a:lstStyle/>
                    <a:p>
                      <a:pPr indent="0" lvl="0" marL="0" marR="0" rtl="0" algn="l">
                        <a:lnSpc>
                          <a:spcPct val="100000"/>
                        </a:lnSpc>
                        <a:spcBef>
                          <a:spcPts val="0"/>
                        </a:spcBef>
                        <a:spcAft>
                          <a:spcPts val="0"/>
                        </a:spcAft>
                        <a:buClr>
                          <a:srgbClr val="000000"/>
                        </a:buClr>
                        <a:buSzPts val="1013"/>
                        <a:buFont typeface="Arial"/>
                        <a:buNone/>
                      </a:pPr>
                      <a:r>
                        <a:rPr b="1" lang="de-DE" sz="1013" u="none" cap="none" strike="noStrike">
                          <a:solidFill>
                            <a:schemeClr val="lt1"/>
                          </a:solidFill>
                        </a:rPr>
                        <a:t>Inhalt 4</a:t>
                      </a:r>
                      <a:endParaRPr sz="1400" u="none" cap="none" strike="noStrike"/>
                    </a:p>
                  </a:txBody>
                  <a:tcPr marT="45725" marB="45725" marR="91450" marL="91450">
                    <a:solidFill>
                      <a:srgbClr val="8F1936">
                        <a:alpha val="89019"/>
                      </a:srgbClr>
                    </a:solidFill>
                  </a:tcPr>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13"/>
                        <a:buFont typeface="Arial"/>
                        <a:buNone/>
                      </a:pPr>
                      <a:r>
                        <a:t/>
                      </a:r>
                      <a:endParaRPr sz="1013" u="none" cap="none" strike="noStrike"/>
                    </a:p>
                  </a:txBody>
                  <a:tcPr marT="45725" marB="45725" marR="91450" marL="91450"/>
                </a:tc>
              </a:tr>
            </a:tbl>
          </a:graphicData>
        </a:graphic>
      </p:graphicFrame>
      <p:sp>
        <p:nvSpPr>
          <p:cNvPr id="186" name="Google Shape;186;p8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87" name="Google Shape;187;p82"/>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25" name="Shape 25"/>
        <p:cNvGrpSpPr/>
        <p:nvPr/>
      </p:nvGrpSpPr>
      <p:grpSpPr>
        <a:xfrm>
          <a:off x="0" y="0"/>
          <a:ext cx="0" cy="0"/>
          <a:chOff x="0" y="0"/>
          <a:chExt cx="0" cy="0"/>
        </a:xfrm>
      </p:grpSpPr>
      <p:sp>
        <p:nvSpPr>
          <p:cNvPr id="26" name="Google Shape;26;p66"/>
          <p:cNvSpPr txBox="1"/>
          <p:nvPr>
            <p:ph type="title"/>
          </p:nvPr>
        </p:nvSpPr>
        <p:spPr>
          <a:xfrm>
            <a:off x="559380" y="651166"/>
            <a:ext cx="7886700" cy="5406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eitleiste_Prozessschritte">
  <p:cSld name="Zeitleiste_Prozessschritte">
    <p:spTree>
      <p:nvGrpSpPr>
        <p:cNvPr id="188" name="Shape 188"/>
        <p:cNvGrpSpPr/>
        <p:nvPr/>
      </p:nvGrpSpPr>
      <p:grpSpPr>
        <a:xfrm>
          <a:off x="0" y="0"/>
          <a:ext cx="0" cy="0"/>
          <a:chOff x="0" y="0"/>
          <a:chExt cx="0" cy="0"/>
        </a:xfrm>
      </p:grpSpPr>
      <p:sp>
        <p:nvSpPr>
          <p:cNvPr id="189" name="Google Shape;189;p83"/>
          <p:cNvSpPr/>
          <p:nvPr/>
        </p:nvSpPr>
        <p:spPr>
          <a:xfrm>
            <a:off x="-18786" y="1095375"/>
            <a:ext cx="9144000" cy="4048125"/>
          </a:xfrm>
          <a:custGeom>
            <a:rect b="b" l="l" r="r" t="t"/>
            <a:pathLst>
              <a:path extrusionOk="0" h="5524500" w="12382500">
                <a:moveTo>
                  <a:pt x="0" y="2908300"/>
                </a:moveTo>
                <a:lnTo>
                  <a:pt x="3111500" y="1485900"/>
                </a:lnTo>
                <a:lnTo>
                  <a:pt x="9372600" y="1485900"/>
                </a:lnTo>
                <a:lnTo>
                  <a:pt x="12382500" y="0"/>
                </a:lnTo>
                <a:lnTo>
                  <a:pt x="12382500" y="5524500"/>
                </a:lnTo>
                <a:lnTo>
                  <a:pt x="0" y="5524500"/>
                </a:lnTo>
                <a:lnTo>
                  <a:pt x="0" y="2908300"/>
                </a:ln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83"/>
          <p:cNvSpPr/>
          <p:nvPr/>
        </p:nvSpPr>
        <p:spPr>
          <a:xfrm>
            <a:off x="706022" y="2749055"/>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83"/>
          <p:cNvSpPr/>
          <p:nvPr/>
        </p:nvSpPr>
        <p:spPr>
          <a:xfrm>
            <a:off x="2138192" y="2091830"/>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p83"/>
          <p:cNvSpPr/>
          <p:nvPr/>
        </p:nvSpPr>
        <p:spPr>
          <a:xfrm>
            <a:off x="3689868" y="2059587"/>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p83"/>
          <p:cNvSpPr/>
          <p:nvPr/>
        </p:nvSpPr>
        <p:spPr>
          <a:xfrm>
            <a:off x="5243232" y="2059587"/>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p83"/>
          <p:cNvSpPr/>
          <p:nvPr/>
        </p:nvSpPr>
        <p:spPr>
          <a:xfrm>
            <a:off x="6800289" y="2059587"/>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83"/>
          <p:cNvSpPr/>
          <p:nvPr/>
        </p:nvSpPr>
        <p:spPr>
          <a:xfrm>
            <a:off x="8100146" y="1436861"/>
            <a:ext cx="228600" cy="228600"/>
          </a:xfrm>
          <a:prstGeom prst="ellipse">
            <a:avLst/>
          </a:prstGeom>
          <a:solidFill>
            <a:schemeClr val="dk2"/>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6" name="Google Shape;196;p83"/>
          <p:cNvCxnSpPr>
            <a:stCxn id="189" idx="0"/>
          </p:cNvCxnSpPr>
          <p:nvPr/>
        </p:nvCxnSpPr>
        <p:spPr>
          <a:xfrm flipH="1" rot="10800000">
            <a:off x="-18786" y="2179757"/>
            <a:ext cx="2244600" cy="1046700"/>
          </a:xfrm>
          <a:prstGeom prst="straightConnector1">
            <a:avLst/>
          </a:prstGeom>
          <a:solidFill>
            <a:srgbClr val="F5CD7E"/>
          </a:solidFill>
          <a:ln cap="flat" cmpd="sng" w="28575">
            <a:solidFill>
              <a:schemeClr val="dk2"/>
            </a:solidFill>
            <a:prstDash val="solid"/>
            <a:round/>
            <a:headEnd len="sm" w="sm" type="none"/>
            <a:tailEnd len="sm" w="sm" type="none"/>
          </a:ln>
        </p:spPr>
      </p:cxnSp>
      <p:cxnSp>
        <p:nvCxnSpPr>
          <p:cNvPr id="197" name="Google Shape;197;p83"/>
          <p:cNvCxnSpPr/>
          <p:nvPr/>
        </p:nvCxnSpPr>
        <p:spPr>
          <a:xfrm>
            <a:off x="2345526" y="2142580"/>
            <a:ext cx="4662097" cy="20674"/>
          </a:xfrm>
          <a:prstGeom prst="straightConnector1">
            <a:avLst/>
          </a:prstGeom>
          <a:solidFill>
            <a:srgbClr val="F5CD7E"/>
          </a:solidFill>
          <a:ln cap="flat" cmpd="sng" w="28575">
            <a:solidFill>
              <a:schemeClr val="dk2"/>
            </a:solidFill>
            <a:prstDash val="solid"/>
            <a:round/>
            <a:headEnd len="sm" w="sm" type="none"/>
            <a:tailEnd len="sm" w="sm" type="none"/>
          </a:ln>
        </p:spPr>
      </p:cxnSp>
      <p:cxnSp>
        <p:nvCxnSpPr>
          <p:cNvPr id="198" name="Google Shape;198;p83"/>
          <p:cNvCxnSpPr>
            <a:endCxn id="189" idx="3"/>
          </p:cNvCxnSpPr>
          <p:nvPr/>
        </p:nvCxnSpPr>
        <p:spPr>
          <a:xfrm flipH="1" rot="10800000">
            <a:off x="6906418" y="1095341"/>
            <a:ext cx="2218800" cy="1047000"/>
          </a:xfrm>
          <a:prstGeom prst="straightConnector1">
            <a:avLst/>
          </a:prstGeom>
          <a:solidFill>
            <a:srgbClr val="F5CD7E"/>
          </a:solidFill>
          <a:ln cap="flat" cmpd="sng" w="28575">
            <a:solidFill>
              <a:schemeClr val="dk2"/>
            </a:solidFill>
            <a:prstDash val="solid"/>
            <a:round/>
            <a:headEnd len="sm" w="sm" type="none"/>
            <a:tailEnd len="sm" w="sm" type="none"/>
          </a:ln>
        </p:spPr>
      </p:cxnSp>
      <p:sp>
        <p:nvSpPr>
          <p:cNvPr id="199" name="Google Shape;199;p83"/>
          <p:cNvSpPr txBox="1"/>
          <p:nvPr/>
        </p:nvSpPr>
        <p:spPr>
          <a:xfrm>
            <a:off x="382265" y="2320430"/>
            <a:ext cx="88937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Juli</a:t>
            </a:r>
            <a:endParaRPr b="0" i="0" sz="1400" u="none" cap="none" strike="noStrike">
              <a:solidFill>
                <a:srgbClr val="000000"/>
              </a:solidFill>
              <a:latin typeface="Arial"/>
              <a:ea typeface="Arial"/>
              <a:cs typeface="Arial"/>
              <a:sym typeface="Arial"/>
            </a:endParaRPr>
          </a:p>
        </p:txBody>
      </p:sp>
      <p:sp>
        <p:nvSpPr>
          <p:cNvPr id="200" name="Google Shape;200;p83"/>
          <p:cNvSpPr txBox="1"/>
          <p:nvPr/>
        </p:nvSpPr>
        <p:spPr>
          <a:xfrm>
            <a:off x="1788148" y="1824167"/>
            <a:ext cx="92868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September</a:t>
            </a:r>
            <a:endParaRPr b="0" i="0" sz="1400" u="none" cap="none" strike="noStrike">
              <a:solidFill>
                <a:srgbClr val="000000"/>
              </a:solidFill>
              <a:latin typeface="Arial"/>
              <a:ea typeface="Arial"/>
              <a:cs typeface="Arial"/>
              <a:sym typeface="Arial"/>
            </a:endParaRPr>
          </a:p>
        </p:txBody>
      </p:sp>
      <p:sp>
        <p:nvSpPr>
          <p:cNvPr id="201" name="Google Shape;201;p83"/>
          <p:cNvSpPr txBox="1"/>
          <p:nvPr/>
        </p:nvSpPr>
        <p:spPr>
          <a:xfrm>
            <a:off x="3339824" y="1675580"/>
            <a:ext cx="92868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Februar-</a:t>
            </a:r>
            <a:br>
              <a:rPr b="1" i="0" lang="de-DE" sz="900" u="none" cap="none" strike="noStrike">
                <a:solidFill>
                  <a:schemeClr val="dk1"/>
                </a:solidFill>
                <a:latin typeface="Arial"/>
                <a:ea typeface="Arial"/>
                <a:cs typeface="Arial"/>
                <a:sym typeface="Arial"/>
              </a:rPr>
            </a:br>
            <a:r>
              <a:rPr b="1" i="0" lang="de-DE" sz="900" u="none" cap="none" strike="noStrike">
                <a:solidFill>
                  <a:schemeClr val="dk1"/>
                </a:solidFill>
                <a:latin typeface="Arial"/>
                <a:ea typeface="Arial"/>
                <a:cs typeface="Arial"/>
                <a:sym typeface="Arial"/>
              </a:rPr>
              <a:t>Mai</a:t>
            </a:r>
            <a:endParaRPr b="0" i="0" sz="1400" u="none" cap="none" strike="noStrike">
              <a:solidFill>
                <a:srgbClr val="000000"/>
              </a:solidFill>
              <a:latin typeface="Arial"/>
              <a:ea typeface="Arial"/>
              <a:cs typeface="Arial"/>
              <a:sym typeface="Arial"/>
            </a:endParaRPr>
          </a:p>
        </p:txBody>
      </p:sp>
      <p:sp>
        <p:nvSpPr>
          <p:cNvPr id="202" name="Google Shape;202;p83"/>
          <p:cNvSpPr txBox="1"/>
          <p:nvPr/>
        </p:nvSpPr>
        <p:spPr>
          <a:xfrm>
            <a:off x="4888550" y="1659277"/>
            <a:ext cx="92868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Juni</a:t>
            </a:r>
            <a:endParaRPr b="0" i="0" sz="1400" u="none" cap="none" strike="noStrike">
              <a:solidFill>
                <a:srgbClr val="000000"/>
              </a:solidFill>
              <a:latin typeface="Arial"/>
              <a:ea typeface="Arial"/>
              <a:cs typeface="Arial"/>
              <a:sym typeface="Arial"/>
            </a:endParaRPr>
          </a:p>
        </p:txBody>
      </p:sp>
      <p:sp>
        <p:nvSpPr>
          <p:cNvPr id="203" name="Google Shape;203;p83"/>
          <p:cNvSpPr txBox="1"/>
          <p:nvPr/>
        </p:nvSpPr>
        <p:spPr>
          <a:xfrm>
            <a:off x="6445693" y="1586488"/>
            <a:ext cx="92868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Juli</a:t>
            </a:r>
            <a:endParaRPr b="0" i="0" sz="1400" u="none" cap="none" strike="noStrike">
              <a:solidFill>
                <a:srgbClr val="000000"/>
              </a:solidFill>
              <a:latin typeface="Arial"/>
              <a:ea typeface="Arial"/>
              <a:cs typeface="Arial"/>
              <a:sym typeface="Arial"/>
            </a:endParaRPr>
          </a:p>
        </p:txBody>
      </p:sp>
      <p:sp>
        <p:nvSpPr>
          <p:cNvPr id="204" name="Google Shape;204;p83"/>
          <p:cNvSpPr txBox="1"/>
          <p:nvPr/>
        </p:nvSpPr>
        <p:spPr>
          <a:xfrm>
            <a:off x="7750102" y="1180544"/>
            <a:ext cx="92868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September</a:t>
            </a:r>
            <a:endParaRPr b="0" i="0" sz="1400" u="none" cap="none" strike="noStrike">
              <a:solidFill>
                <a:srgbClr val="000000"/>
              </a:solidFill>
              <a:latin typeface="Arial"/>
              <a:ea typeface="Arial"/>
              <a:cs typeface="Arial"/>
              <a:sym typeface="Arial"/>
            </a:endParaRPr>
          </a:p>
        </p:txBody>
      </p:sp>
      <p:sp>
        <p:nvSpPr>
          <p:cNvPr id="205" name="Google Shape;205;p83"/>
          <p:cNvSpPr txBox="1"/>
          <p:nvPr/>
        </p:nvSpPr>
        <p:spPr>
          <a:xfrm>
            <a:off x="320043" y="3167104"/>
            <a:ext cx="1388728" cy="555452"/>
          </a:xfrm>
          <a:prstGeom prst="rect">
            <a:avLst/>
          </a:prstGeom>
          <a:noFill/>
          <a:ln>
            <a:noFill/>
          </a:ln>
        </p:spPr>
        <p:txBody>
          <a:bodyPr anchorCtr="0" anchor="t" bIns="45700" lIns="27000" spcFirstLastPara="1" rIns="27000" wrap="square" tIns="24300">
            <a:sp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Quattrocento Sans"/>
              <a:ea typeface="Quattrocento Sans"/>
              <a:cs typeface="Quattrocento Sans"/>
              <a:sym typeface="Quattrocento Sans"/>
            </a:endParaRPr>
          </a:p>
        </p:txBody>
      </p:sp>
      <p:sp>
        <p:nvSpPr>
          <p:cNvPr id="206" name="Google Shape;206;p83"/>
          <p:cNvSpPr txBox="1"/>
          <p:nvPr/>
        </p:nvSpPr>
        <p:spPr>
          <a:xfrm>
            <a:off x="382265" y="3226457"/>
            <a:ext cx="1326506" cy="15775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83"/>
          <p:cNvSpPr txBox="1"/>
          <p:nvPr/>
        </p:nvSpPr>
        <p:spPr>
          <a:xfrm>
            <a:off x="1655118" y="2618760"/>
            <a:ext cx="1260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2</a:t>
            </a:r>
            <a:endParaRPr b="0" i="0" sz="1400" u="none" cap="none" strike="noStrike">
              <a:solidFill>
                <a:srgbClr val="000000"/>
              </a:solidFill>
              <a:latin typeface="Arial"/>
              <a:ea typeface="Arial"/>
              <a:cs typeface="Arial"/>
              <a:sym typeface="Arial"/>
            </a:endParaRPr>
          </a:p>
        </p:txBody>
      </p:sp>
      <p:sp>
        <p:nvSpPr>
          <p:cNvPr id="208" name="Google Shape;208;p83"/>
          <p:cNvSpPr txBox="1"/>
          <p:nvPr/>
        </p:nvSpPr>
        <p:spPr>
          <a:xfrm>
            <a:off x="169044" y="3230273"/>
            <a:ext cx="126000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1</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200"/>
              <a:buFont typeface="Noto Sans Symbols"/>
              <a:buChar char="▪"/>
            </a:pPr>
            <a:r>
              <a:rPr b="0" i="0" lang="de-DE" sz="1200" u="none" cap="none" strike="noStrike">
                <a:solidFill>
                  <a:schemeClr val="dk1"/>
                </a:solidFill>
                <a:latin typeface="Arial"/>
                <a:ea typeface="Arial"/>
                <a:cs typeface="Arial"/>
                <a:sym typeface="Arial"/>
              </a:rPr>
              <a:t>Erstes Thema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200"/>
              <a:buFont typeface="Noto Sans Symbols"/>
              <a:buChar char="▪"/>
            </a:pPr>
            <a:r>
              <a:rPr b="0" i="0" lang="de-DE" sz="1200" u="none" cap="none" strike="noStrike">
                <a:solidFill>
                  <a:schemeClr val="dk1"/>
                </a:solidFill>
                <a:latin typeface="Arial"/>
                <a:ea typeface="Arial"/>
                <a:cs typeface="Arial"/>
                <a:sym typeface="Arial"/>
              </a:rPr>
              <a:t>Zweites Thema</a:t>
            </a:r>
            <a:endParaRPr b="0" i="0" sz="1400" u="none" cap="none" strike="noStrike">
              <a:solidFill>
                <a:srgbClr val="000000"/>
              </a:solidFill>
              <a:latin typeface="Arial"/>
              <a:ea typeface="Arial"/>
              <a:cs typeface="Arial"/>
              <a:sym typeface="Arial"/>
            </a:endParaRPr>
          </a:p>
        </p:txBody>
      </p:sp>
      <p:sp>
        <p:nvSpPr>
          <p:cNvPr id="209" name="Google Shape;209;p83"/>
          <p:cNvSpPr txBox="1"/>
          <p:nvPr/>
        </p:nvSpPr>
        <p:spPr>
          <a:xfrm>
            <a:off x="3220006" y="2491765"/>
            <a:ext cx="1260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3</a:t>
            </a:r>
            <a:endParaRPr b="0" i="0" sz="1400" u="none" cap="none" strike="noStrike">
              <a:solidFill>
                <a:srgbClr val="000000"/>
              </a:solidFill>
              <a:latin typeface="Arial"/>
              <a:ea typeface="Arial"/>
              <a:cs typeface="Arial"/>
              <a:sym typeface="Arial"/>
            </a:endParaRPr>
          </a:p>
        </p:txBody>
      </p:sp>
      <p:sp>
        <p:nvSpPr>
          <p:cNvPr id="210" name="Google Shape;210;p83"/>
          <p:cNvSpPr txBox="1"/>
          <p:nvPr/>
        </p:nvSpPr>
        <p:spPr>
          <a:xfrm>
            <a:off x="4776805" y="2528994"/>
            <a:ext cx="1260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4</a:t>
            </a:r>
            <a:endParaRPr b="0" i="0" sz="1400" u="none" cap="none" strike="noStrike">
              <a:solidFill>
                <a:srgbClr val="000000"/>
              </a:solidFill>
              <a:latin typeface="Arial"/>
              <a:ea typeface="Arial"/>
              <a:cs typeface="Arial"/>
              <a:sym typeface="Arial"/>
            </a:endParaRPr>
          </a:p>
        </p:txBody>
      </p:sp>
      <p:sp>
        <p:nvSpPr>
          <p:cNvPr id="211" name="Google Shape;211;p83"/>
          <p:cNvSpPr txBox="1"/>
          <p:nvPr/>
        </p:nvSpPr>
        <p:spPr>
          <a:xfrm>
            <a:off x="6419765" y="2455812"/>
            <a:ext cx="1260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5</a:t>
            </a:r>
            <a:endParaRPr b="0" i="0" sz="1400" u="none" cap="none" strike="noStrike">
              <a:solidFill>
                <a:srgbClr val="000000"/>
              </a:solidFill>
              <a:latin typeface="Arial"/>
              <a:ea typeface="Arial"/>
              <a:cs typeface="Arial"/>
              <a:sym typeface="Arial"/>
            </a:endParaRPr>
          </a:p>
        </p:txBody>
      </p:sp>
      <p:sp>
        <p:nvSpPr>
          <p:cNvPr id="212" name="Google Shape;212;p83"/>
          <p:cNvSpPr txBox="1"/>
          <p:nvPr/>
        </p:nvSpPr>
        <p:spPr>
          <a:xfrm>
            <a:off x="7672716" y="1990206"/>
            <a:ext cx="1260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Thema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3" name="Google Shape;213;p83"/>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Zeitleiste_Prozessschritte">
  <p:cSld name="2_Zeitleiste_Prozessschritte">
    <p:spTree>
      <p:nvGrpSpPr>
        <p:cNvPr id="214" name="Shape 214"/>
        <p:cNvGrpSpPr/>
        <p:nvPr/>
      </p:nvGrpSpPr>
      <p:grpSpPr>
        <a:xfrm>
          <a:off x="0" y="0"/>
          <a:ext cx="0" cy="0"/>
          <a:chOff x="0" y="0"/>
          <a:chExt cx="0" cy="0"/>
        </a:xfrm>
      </p:grpSpPr>
      <p:sp>
        <p:nvSpPr>
          <p:cNvPr id="215" name="Google Shape;215;p84"/>
          <p:cNvSpPr txBox="1"/>
          <p:nvPr/>
        </p:nvSpPr>
        <p:spPr>
          <a:xfrm>
            <a:off x="382265" y="3226457"/>
            <a:ext cx="1326506" cy="15775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84"/>
          <p:cNvSpPr/>
          <p:nvPr/>
        </p:nvSpPr>
        <p:spPr>
          <a:xfrm>
            <a:off x="1910423" y="1781397"/>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09</a:t>
            </a:r>
            <a:endParaRPr b="0" i="0" sz="1400" u="none" cap="none" strike="noStrike">
              <a:solidFill>
                <a:srgbClr val="000000"/>
              </a:solidFill>
              <a:latin typeface="Arial"/>
              <a:ea typeface="Arial"/>
              <a:cs typeface="Arial"/>
              <a:sym typeface="Arial"/>
            </a:endParaRPr>
          </a:p>
        </p:txBody>
      </p:sp>
      <p:sp>
        <p:nvSpPr>
          <p:cNvPr id="217" name="Google Shape;217;p84"/>
          <p:cNvSpPr/>
          <p:nvPr/>
        </p:nvSpPr>
        <p:spPr>
          <a:xfrm>
            <a:off x="2278547" y="2411517"/>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218" name="Google Shape;218;p84"/>
          <p:cNvSpPr/>
          <p:nvPr/>
        </p:nvSpPr>
        <p:spPr>
          <a:xfrm>
            <a:off x="2990020" y="3135856"/>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219" name="Google Shape;219;p84"/>
          <p:cNvSpPr/>
          <p:nvPr/>
        </p:nvSpPr>
        <p:spPr>
          <a:xfrm>
            <a:off x="893134" y="3786307"/>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20" name="Google Shape;220;p84"/>
          <p:cNvSpPr/>
          <p:nvPr/>
        </p:nvSpPr>
        <p:spPr>
          <a:xfrm>
            <a:off x="3699268" y="3778377"/>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lt1"/>
                </a:solidFill>
                <a:latin typeface="Arial"/>
                <a:ea typeface="Arial"/>
                <a:cs typeface="Arial"/>
                <a:sym typeface="Arial"/>
              </a:rPr>
              <a:t>05</a:t>
            </a:r>
            <a:endParaRPr b="0" i="0" sz="1400" u="none" cap="none" strike="noStrike">
              <a:solidFill>
                <a:srgbClr val="000000"/>
              </a:solidFill>
              <a:latin typeface="Arial"/>
              <a:ea typeface="Arial"/>
              <a:cs typeface="Arial"/>
              <a:sym typeface="Arial"/>
            </a:endParaRPr>
          </a:p>
        </p:txBody>
      </p:sp>
      <p:sp>
        <p:nvSpPr>
          <p:cNvPr id="221" name="Google Shape;221;p84"/>
          <p:cNvSpPr/>
          <p:nvPr/>
        </p:nvSpPr>
        <p:spPr>
          <a:xfrm>
            <a:off x="977964" y="1704014"/>
            <a:ext cx="1656000" cy="200595"/>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84"/>
          <p:cNvSpPr/>
          <p:nvPr/>
        </p:nvSpPr>
        <p:spPr>
          <a:xfrm>
            <a:off x="977964" y="2028014"/>
            <a:ext cx="2052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p84"/>
          <p:cNvSpPr/>
          <p:nvPr/>
        </p:nvSpPr>
        <p:spPr>
          <a:xfrm>
            <a:off x="977964" y="2366966"/>
            <a:ext cx="2376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4" name="Google Shape;224;p84"/>
          <p:cNvSpPr/>
          <p:nvPr/>
        </p:nvSpPr>
        <p:spPr>
          <a:xfrm>
            <a:off x="977964" y="2694367"/>
            <a:ext cx="2700000" cy="202585"/>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5" name="Google Shape;225;p84"/>
          <p:cNvSpPr/>
          <p:nvPr/>
        </p:nvSpPr>
        <p:spPr>
          <a:xfrm>
            <a:off x="977964" y="3058372"/>
            <a:ext cx="3024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84"/>
          <p:cNvSpPr/>
          <p:nvPr/>
        </p:nvSpPr>
        <p:spPr>
          <a:xfrm>
            <a:off x="977964" y="3428822"/>
            <a:ext cx="3348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84"/>
          <p:cNvSpPr/>
          <p:nvPr/>
        </p:nvSpPr>
        <p:spPr>
          <a:xfrm>
            <a:off x="977964" y="3770327"/>
            <a:ext cx="3672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8" name="Google Shape;228;p84"/>
          <p:cNvSpPr/>
          <p:nvPr/>
        </p:nvSpPr>
        <p:spPr>
          <a:xfrm>
            <a:off x="977964" y="4131370"/>
            <a:ext cx="3996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p84"/>
          <p:cNvSpPr/>
          <p:nvPr/>
        </p:nvSpPr>
        <p:spPr>
          <a:xfrm>
            <a:off x="977964" y="4492631"/>
            <a:ext cx="4320000" cy="201600"/>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0" name="Google Shape;230;p84"/>
          <p:cNvSpPr/>
          <p:nvPr/>
        </p:nvSpPr>
        <p:spPr>
          <a:xfrm flipH="1" rot="5400000">
            <a:off x="582186" y="138340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1" name="Google Shape;231;p84"/>
          <p:cNvSpPr/>
          <p:nvPr/>
        </p:nvSpPr>
        <p:spPr>
          <a:xfrm flipH="1" rot="5400000">
            <a:off x="582186" y="20352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2" name="Google Shape;232;p84"/>
          <p:cNvSpPr/>
          <p:nvPr/>
        </p:nvSpPr>
        <p:spPr>
          <a:xfrm flipH="1" rot="5400000">
            <a:off x="582186" y="23664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3" name="Google Shape;233;p84"/>
          <p:cNvSpPr/>
          <p:nvPr/>
        </p:nvSpPr>
        <p:spPr>
          <a:xfrm flipH="1" rot="5400000">
            <a:off x="582186" y="26940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4" name="Google Shape;234;p84"/>
          <p:cNvSpPr/>
          <p:nvPr/>
        </p:nvSpPr>
        <p:spPr>
          <a:xfrm flipH="1" rot="5400000">
            <a:off x="582186" y="30576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5" name="Google Shape;235;p84"/>
          <p:cNvSpPr/>
          <p:nvPr/>
        </p:nvSpPr>
        <p:spPr>
          <a:xfrm flipH="1" rot="5400000">
            <a:off x="582186" y="34284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6" name="Google Shape;236;p84"/>
          <p:cNvSpPr/>
          <p:nvPr/>
        </p:nvSpPr>
        <p:spPr>
          <a:xfrm flipH="1" rot="5400000">
            <a:off x="582186" y="37704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7" name="Google Shape;237;p84"/>
          <p:cNvSpPr/>
          <p:nvPr/>
        </p:nvSpPr>
        <p:spPr>
          <a:xfrm flipH="1" rot="5400000">
            <a:off x="582186" y="4129410"/>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8" name="Google Shape;238;p84"/>
          <p:cNvSpPr/>
          <p:nvPr/>
        </p:nvSpPr>
        <p:spPr>
          <a:xfrm flipH="1" rot="5400000">
            <a:off x="582186" y="44940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39" name="Google Shape;239;p84"/>
          <p:cNvSpPr/>
          <p:nvPr/>
        </p:nvSpPr>
        <p:spPr>
          <a:xfrm flipH="1" rot="5400000">
            <a:off x="582186" y="1707614"/>
            <a:ext cx="409091" cy="396000"/>
          </a:xfrm>
          <a:prstGeom prst="parallelogram">
            <a:avLst>
              <a:gd fmla="val 54586"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240" name="Google Shape;240;p84"/>
          <p:cNvSpPr/>
          <p:nvPr/>
        </p:nvSpPr>
        <p:spPr>
          <a:xfrm>
            <a:off x="992364" y="1670188"/>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cxnSp>
        <p:nvCxnSpPr>
          <p:cNvPr id="241" name="Google Shape;241;p84"/>
          <p:cNvCxnSpPr/>
          <p:nvPr/>
        </p:nvCxnSpPr>
        <p:spPr>
          <a:xfrm>
            <a:off x="1927411" y="1748953"/>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sp>
        <p:nvSpPr>
          <p:cNvPr id="242" name="Google Shape;242;p84"/>
          <p:cNvSpPr/>
          <p:nvPr/>
        </p:nvSpPr>
        <p:spPr>
          <a:xfrm>
            <a:off x="1964364" y="1663771"/>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09</a:t>
            </a:r>
            <a:endParaRPr b="0" i="0" sz="1400" u="none" cap="none" strike="noStrike">
              <a:solidFill>
                <a:srgbClr val="000000"/>
              </a:solidFill>
              <a:latin typeface="Arial"/>
              <a:ea typeface="Arial"/>
              <a:cs typeface="Arial"/>
              <a:sym typeface="Arial"/>
            </a:endParaRPr>
          </a:p>
        </p:txBody>
      </p:sp>
      <p:sp>
        <p:nvSpPr>
          <p:cNvPr id="243" name="Google Shape;243;p84"/>
          <p:cNvSpPr/>
          <p:nvPr/>
        </p:nvSpPr>
        <p:spPr>
          <a:xfrm>
            <a:off x="992364" y="2004724"/>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4" name="Google Shape;244;p84"/>
          <p:cNvSpPr/>
          <p:nvPr/>
        </p:nvSpPr>
        <p:spPr>
          <a:xfrm>
            <a:off x="992364" y="2332673"/>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5" name="Google Shape;245;p84"/>
          <p:cNvSpPr/>
          <p:nvPr/>
        </p:nvSpPr>
        <p:spPr>
          <a:xfrm>
            <a:off x="992364" y="2665761"/>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6" name="Google Shape;246;p84"/>
          <p:cNvSpPr/>
          <p:nvPr/>
        </p:nvSpPr>
        <p:spPr>
          <a:xfrm>
            <a:off x="992364" y="3003042"/>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7" name="Google Shape;247;p84"/>
          <p:cNvSpPr/>
          <p:nvPr/>
        </p:nvSpPr>
        <p:spPr>
          <a:xfrm>
            <a:off x="992364" y="3363802"/>
            <a:ext cx="524503" cy="27699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8" name="Google Shape;248;p84"/>
          <p:cNvSpPr/>
          <p:nvPr/>
        </p:nvSpPr>
        <p:spPr>
          <a:xfrm>
            <a:off x="992364" y="3738426"/>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49" name="Google Shape;249;p84"/>
          <p:cNvSpPr/>
          <p:nvPr/>
        </p:nvSpPr>
        <p:spPr>
          <a:xfrm>
            <a:off x="992364" y="4095893"/>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sp>
        <p:nvSpPr>
          <p:cNvPr id="250" name="Google Shape;250;p84"/>
          <p:cNvSpPr/>
          <p:nvPr/>
        </p:nvSpPr>
        <p:spPr>
          <a:xfrm>
            <a:off x="992364" y="4469450"/>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2022</a:t>
            </a:r>
            <a:endParaRPr b="0" i="0" sz="1400" u="none" cap="none" strike="noStrike">
              <a:solidFill>
                <a:srgbClr val="000000"/>
              </a:solidFill>
              <a:latin typeface="Arial"/>
              <a:ea typeface="Arial"/>
              <a:cs typeface="Arial"/>
              <a:sym typeface="Arial"/>
            </a:endParaRPr>
          </a:p>
        </p:txBody>
      </p:sp>
      <p:cxnSp>
        <p:nvCxnSpPr>
          <p:cNvPr id="251" name="Google Shape;251;p84"/>
          <p:cNvCxnSpPr/>
          <p:nvPr/>
        </p:nvCxnSpPr>
        <p:spPr>
          <a:xfrm>
            <a:off x="2263468" y="2066046"/>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2" name="Google Shape;252;p84"/>
          <p:cNvCxnSpPr/>
          <p:nvPr/>
        </p:nvCxnSpPr>
        <p:spPr>
          <a:xfrm>
            <a:off x="2875685" y="2720639"/>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3" name="Google Shape;253;p84"/>
          <p:cNvCxnSpPr/>
          <p:nvPr/>
        </p:nvCxnSpPr>
        <p:spPr>
          <a:xfrm>
            <a:off x="3202609" y="3081027"/>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4" name="Google Shape;254;p84"/>
          <p:cNvCxnSpPr/>
          <p:nvPr/>
        </p:nvCxnSpPr>
        <p:spPr>
          <a:xfrm>
            <a:off x="3539727" y="3448489"/>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5" name="Google Shape;255;p84"/>
          <p:cNvCxnSpPr/>
          <p:nvPr/>
        </p:nvCxnSpPr>
        <p:spPr>
          <a:xfrm>
            <a:off x="3863726" y="3777038"/>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6" name="Google Shape;256;p84"/>
          <p:cNvCxnSpPr/>
          <p:nvPr/>
        </p:nvCxnSpPr>
        <p:spPr>
          <a:xfrm>
            <a:off x="4198358" y="4147861"/>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7" name="Google Shape;257;p84"/>
          <p:cNvCxnSpPr/>
          <p:nvPr/>
        </p:nvCxnSpPr>
        <p:spPr>
          <a:xfrm>
            <a:off x="4519306" y="4504052"/>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cxnSp>
        <p:nvCxnSpPr>
          <p:cNvPr id="258" name="Google Shape;258;p84"/>
          <p:cNvCxnSpPr/>
          <p:nvPr/>
        </p:nvCxnSpPr>
        <p:spPr>
          <a:xfrm>
            <a:off x="2544124" y="2392309"/>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sp>
        <p:nvSpPr>
          <p:cNvPr id="259" name="Google Shape;259;p84"/>
          <p:cNvSpPr/>
          <p:nvPr/>
        </p:nvSpPr>
        <p:spPr>
          <a:xfrm>
            <a:off x="2299164" y="1987357"/>
            <a:ext cx="354584" cy="2769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260" name="Google Shape;260;p84"/>
          <p:cNvSpPr/>
          <p:nvPr/>
        </p:nvSpPr>
        <p:spPr>
          <a:xfrm>
            <a:off x="2579964" y="2328359"/>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261" name="Google Shape;261;p84"/>
          <p:cNvSpPr/>
          <p:nvPr/>
        </p:nvSpPr>
        <p:spPr>
          <a:xfrm>
            <a:off x="2911164" y="2657446"/>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262" name="Google Shape;262;p84"/>
          <p:cNvSpPr/>
          <p:nvPr/>
        </p:nvSpPr>
        <p:spPr>
          <a:xfrm>
            <a:off x="3238764" y="3019140"/>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05</a:t>
            </a:r>
            <a:endParaRPr b="0" i="0" sz="1400" u="none" cap="none" strike="noStrike">
              <a:solidFill>
                <a:srgbClr val="000000"/>
              </a:solidFill>
              <a:latin typeface="Arial"/>
              <a:ea typeface="Arial"/>
              <a:cs typeface="Arial"/>
              <a:sym typeface="Arial"/>
            </a:endParaRPr>
          </a:p>
        </p:txBody>
      </p:sp>
      <p:sp>
        <p:nvSpPr>
          <p:cNvPr id="263" name="Google Shape;263;p84"/>
          <p:cNvSpPr/>
          <p:nvPr/>
        </p:nvSpPr>
        <p:spPr>
          <a:xfrm>
            <a:off x="3577164" y="3380834"/>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06</a:t>
            </a:r>
            <a:endParaRPr b="0" i="0" sz="1400" u="none" cap="none" strike="noStrike">
              <a:solidFill>
                <a:srgbClr val="000000"/>
              </a:solidFill>
              <a:latin typeface="Arial"/>
              <a:ea typeface="Arial"/>
              <a:cs typeface="Arial"/>
              <a:sym typeface="Arial"/>
            </a:endParaRPr>
          </a:p>
        </p:txBody>
      </p:sp>
      <p:sp>
        <p:nvSpPr>
          <p:cNvPr id="264" name="Google Shape;264;p84"/>
          <p:cNvSpPr/>
          <p:nvPr/>
        </p:nvSpPr>
        <p:spPr>
          <a:xfrm>
            <a:off x="3901164" y="3720772"/>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07</a:t>
            </a:r>
            <a:endParaRPr b="0" i="0" sz="1400" u="none" cap="none" strike="noStrike">
              <a:solidFill>
                <a:srgbClr val="000000"/>
              </a:solidFill>
              <a:latin typeface="Arial"/>
              <a:ea typeface="Arial"/>
              <a:cs typeface="Arial"/>
              <a:sym typeface="Arial"/>
            </a:endParaRPr>
          </a:p>
        </p:txBody>
      </p:sp>
      <p:sp>
        <p:nvSpPr>
          <p:cNvPr id="265" name="Google Shape;265;p84"/>
          <p:cNvSpPr/>
          <p:nvPr/>
        </p:nvSpPr>
        <p:spPr>
          <a:xfrm>
            <a:off x="4235964" y="4090890"/>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07</a:t>
            </a:r>
            <a:endParaRPr b="0" i="0" sz="1400" u="none" cap="none" strike="noStrike">
              <a:solidFill>
                <a:srgbClr val="000000"/>
              </a:solidFill>
              <a:latin typeface="Arial"/>
              <a:ea typeface="Arial"/>
              <a:cs typeface="Arial"/>
              <a:sym typeface="Arial"/>
            </a:endParaRPr>
          </a:p>
        </p:txBody>
      </p:sp>
      <p:sp>
        <p:nvSpPr>
          <p:cNvPr id="266" name="Google Shape;266;p84"/>
          <p:cNvSpPr/>
          <p:nvPr/>
        </p:nvSpPr>
        <p:spPr>
          <a:xfrm>
            <a:off x="4556364" y="4463443"/>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09</a:t>
            </a:r>
            <a:endParaRPr b="0" i="0" sz="1400" u="none" cap="none" strike="noStrike">
              <a:solidFill>
                <a:srgbClr val="000000"/>
              </a:solidFill>
              <a:latin typeface="Arial"/>
              <a:ea typeface="Arial"/>
              <a:cs typeface="Arial"/>
              <a:sym typeface="Arial"/>
            </a:endParaRPr>
          </a:p>
        </p:txBody>
      </p:sp>
      <p:sp>
        <p:nvSpPr>
          <p:cNvPr id="267" name="Google Shape;267;p84"/>
          <p:cNvSpPr txBox="1"/>
          <p:nvPr/>
        </p:nvSpPr>
        <p:spPr>
          <a:xfrm>
            <a:off x="4333674" y="33960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68" name="Google Shape;268;p84"/>
          <p:cNvSpPr txBox="1"/>
          <p:nvPr/>
        </p:nvSpPr>
        <p:spPr>
          <a:xfrm>
            <a:off x="5292080" y="44616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Ende</a:t>
            </a:r>
            <a:endParaRPr b="0" i="0" sz="1400" u="none" cap="none" strike="noStrike">
              <a:solidFill>
                <a:srgbClr val="000000"/>
              </a:solidFill>
              <a:latin typeface="Arial"/>
              <a:ea typeface="Arial"/>
              <a:cs typeface="Arial"/>
              <a:sym typeface="Arial"/>
            </a:endParaRPr>
          </a:p>
        </p:txBody>
      </p:sp>
      <p:sp>
        <p:nvSpPr>
          <p:cNvPr id="269" name="Google Shape;269;p84"/>
          <p:cNvSpPr txBox="1"/>
          <p:nvPr/>
        </p:nvSpPr>
        <p:spPr>
          <a:xfrm>
            <a:off x="4981746" y="40980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70" name="Google Shape;270;p84"/>
          <p:cNvSpPr txBox="1"/>
          <p:nvPr/>
        </p:nvSpPr>
        <p:spPr>
          <a:xfrm>
            <a:off x="4644008" y="3738014"/>
            <a:ext cx="4477628" cy="24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71" name="Google Shape;271;p84"/>
          <p:cNvSpPr txBox="1"/>
          <p:nvPr/>
        </p:nvSpPr>
        <p:spPr>
          <a:xfrm>
            <a:off x="2339752" y="13476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Start</a:t>
            </a:r>
            <a:endParaRPr b="0" i="0" sz="1400" u="none" cap="none" strike="noStrike">
              <a:solidFill>
                <a:srgbClr val="000000"/>
              </a:solidFill>
              <a:latin typeface="Arial"/>
              <a:ea typeface="Arial"/>
              <a:cs typeface="Arial"/>
              <a:sym typeface="Arial"/>
            </a:endParaRPr>
          </a:p>
        </p:txBody>
      </p:sp>
      <p:sp>
        <p:nvSpPr>
          <p:cNvPr id="272" name="Google Shape;272;p84"/>
          <p:cNvSpPr txBox="1"/>
          <p:nvPr/>
        </p:nvSpPr>
        <p:spPr>
          <a:xfrm>
            <a:off x="4007087" y="30252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73" name="Google Shape;273;p84"/>
          <p:cNvSpPr txBox="1"/>
          <p:nvPr/>
        </p:nvSpPr>
        <p:spPr>
          <a:xfrm>
            <a:off x="3707904" y="26616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74" name="Google Shape;274;p84"/>
          <p:cNvSpPr txBox="1"/>
          <p:nvPr/>
        </p:nvSpPr>
        <p:spPr>
          <a:xfrm>
            <a:off x="3359015" y="23340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75" name="Google Shape;275;p84"/>
          <p:cNvSpPr txBox="1"/>
          <p:nvPr/>
        </p:nvSpPr>
        <p:spPr>
          <a:xfrm>
            <a:off x="3029964" y="1961973"/>
            <a:ext cx="610683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 2</a:t>
            </a:r>
            <a:endParaRPr b="0" i="0" sz="1400" u="none" cap="none" strike="noStrike">
              <a:solidFill>
                <a:srgbClr val="000000"/>
              </a:solidFill>
              <a:latin typeface="Arial"/>
              <a:ea typeface="Arial"/>
              <a:cs typeface="Arial"/>
              <a:sym typeface="Arial"/>
            </a:endParaRPr>
          </a:p>
        </p:txBody>
      </p:sp>
      <p:sp>
        <p:nvSpPr>
          <p:cNvPr id="276" name="Google Shape;276;p84"/>
          <p:cNvSpPr txBox="1"/>
          <p:nvPr/>
        </p:nvSpPr>
        <p:spPr>
          <a:xfrm>
            <a:off x="2627784" y="1671614"/>
            <a:ext cx="447762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TBD</a:t>
            </a:r>
            <a:endParaRPr b="0" i="0" sz="1400" u="none" cap="none" strike="noStrike">
              <a:solidFill>
                <a:srgbClr val="000000"/>
              </a:solidFill>
              <a:latin typeface="Arial"/>
              <a:ea typeface="Arial"/>
              <a:cs typeface="Arial"/>
              <a:sym typeface="Arial"/>
            </a:endParaRPr>
          </a:p>
        </p:txBody>
      </p:sp>
      <p:sp>
        <p:nvSpPr>
          <p:cNvPr id="277" name="Google Shape;277;p84"/>
          <p:cNvSpPr/>
          <p:nvPr/>
        </p:nvSpPr>
        <p:spPr>
          <a:xfrm>
            <a:off x="977964" y="1379892"/>
            <a:ext cx="1332000" cy="200595"/>
          </a:xfrm>
          <a:prstGeom prst="homePlate">
            <a:avLst>
              <a:gd fmla="val 28114"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p84"/>
          <p:cNvSpPr/>
          <p:nvPr/>
        </p:nvSpPr>
        <p:spPr>
          <a:xfrm>
            <a:off x="992364" y="1332043"/>
            <a:ext cx="52450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cxnSp>
        <p:nvCxnSpPr>
          <p:cNvPr id="279" name="Google Shape;279;p84"/>
          <p:cNvCxnSpPr/>
          <p:nvPr/>
        </p:nvCxnSpPr>
        <p:spPr>
          <a:xfrm>
            <a:off x="1704812" y="1405558"/>
            <a:ext cx="0" cy="147768"/>
          </a:xfrm>
          <a:prstGeom prst="straightConnector1">
            <a:avLst/>
          </a:prstGeom>
          <a:solidFill>
            <a:srgbClr val="F5CD7E"/>
          </a:solidFill>
          <a:ln cap="flat" cmpd="sng" w="9525">
            <a:solidFill>
              <a:schemeClr val="dk1"/>
            </a:solidFill>
            <a:prstDash val="solid"/>
            <a:round/>
            <a:headEnd len="sm" w="sm" type="none"/>
            <a:tailEnd len="sm" w="sm" type="none"/>
          </a:ln>
        </p:spPr>
      </p:cxnSp>
      <p:sp>
        <p:nvSpPr>
          <p:cNvPr id="280" name="Google Shape;280;p84"/>
          <p:cNvSpPr/>
          <p:nvPr/>
        </p:nvSpPr>
        <p:spPr>
          <a:xfrm>
            <a:off x="1741164" y="1348752"/>
            <a:ext cx="3545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Arial"/>
                <a:ea typeface="Arial"/>
                <a:cs typeface="Arial"/>
                <a:sym typeface="Arial"/>
              </a:rPr>
              <a:t>09</a:t>
            </a:r>
            <a:endParaRPr b="0" i="0" sz="1400" u="none" cap="none" strike="noStrike">
              <a:solidFill>
                <a:srgbClr val="000000"/>
              </a:solidFill>
              <a:latin typeface="Arial"/>
              <a:ea typeface="Arial"/>
              <a:cs typeface="Arial"/>
              <a:sym typeface="Arial"/>
            </a:endParaRPr>
          </a:p>
        </p:txBody>
      </p:sp>
      <p:sp>
        <p:nvSpPr>
          <p:cNvPr id="281" name="Google Shape;281;p8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282" name="Google Shape;282;p84"/>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Zeitschiene_Prozessschritte">
  <p:cSld name="3_Zeitschiene_Prozessschritte">
    <p:spTree>
      <p:nvGrpSpPr>
        <p:cNvPr id="283" name="Shape 283"/>
        <p:cNvGrpSpPr/>
        <p:nvPr/>
      </p:nvGrpSpPr>
      <p:grpSpPr>
        <a:xfrm>
          <a:off x="0" y="0"/>
          <a:ext cx="0" cy="0"/>
          <a:chOff x="0" y="0"/>
          <a:chExt cx="0" cy="0"/>
        </a:xfrm>
      </p:grpSpPr>
      <p:grpSp>
        <p:nvGrpSpPr>
          <p:cNvPr id="284" name="Google Shape;284;p85"/>
          <p:cNvGrpSpPr/>
          <p:nvPr/>
        </p:nvGrpSpPr>
        <p:grpSpPr>
          <a:xfrm>
            <a:off x="910275" y="1197362"/>
            <a:ext cx="6943498" cy="338554"/>
            <a:chOff x="927901" y="1063298"/>
            <a:chExt cx="6943498" cy="338554"/>
          </a:xfrm>
        </p:grpSpPr>
        <p:sp>
          <p:nvSpPr>
            <p:cNvPr id="285" name="Google Shape;285;p85"/>
            <p:cNvSpPr/>
            <p:nvPr/>
          </p:nvSpPr>
          <p:spPr>
            <a:xfrm>
              <a:off x="927901" y="1063298"/>
              <a:ext cx="113043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Dezember</a:t>
              </a:r>
              <a:endParaRPr b="0" i="0" sz="1600" u="none" cap="none" strike="noStrike">
                <a:solidFill>
                  <a:schemeClr val="dk1"/>
                </a:solidFill>
                <a:latin typeface="Arial"/>
                <a:ea typeface="Arial"/>
                <a:cs typeface="Arial"/>
                <a:sym typeface="Arial"/>
              </a:endParaRPr>
            </a:p>
          </p:txBody>
        </p:sp>
        <p:sp>
          <p:nvSpPr>
            <p:cNvPr id="286" name="Google Shape;286;p85"/>
            <p:cNvSpPr/>
            <p:nvPr/>
          </p:nvSpPr>
          <p:spPr>
            <a:xfrm>
              <a:off x="2607789" y="1063298"/>
              <a:ext cx="811440"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Januar</a:t>
              </a:r>
              <a:endParaRPr b="0" i="0" sz="1600" u="none" cap="none" strike="noStrike">
                <a:solidFill>
                  <a:schemeClr val="dk1"/>
                </a:solidFill>
                <a:latin typeface="Arial"/>
                <a:ea typeface="Arial"/>
                <a:cs typeface="Arial"/>
                <a:sym typeface="Arial"/>
              </a:endParaRPr>
            </a:p>
          </p:txBody>
        </p:sp>
        <p:sp>
          <p:nvSpPr>
            <p:cNvPr id="287" name="Google Shape;287;p85"/>
            <p:cNvSpPr/>
            <p:nvPr/>
          </p:nvSpPr>
          <p:spPr>
            <a:xfrm>
              <a:off x="4082495" y="1063298"/>
              <a:ext cx="902811"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Februar</a:t>
              </a:r>
              <a:endParaRPr b="0" i="0" sz="1600" u="none" cap="none" strike="noStrike">
                <a:solidFill>
                  <a:schemeClr val="dk1"/>
                </a:solidFill>
                <a:latin typeface="Arial"/>
                <a:ea typeface="Arial"/>
                <a:cs typeface="Arial"/>
                <a:sym typeface="Arial"/>
              </a:endParaRPr>
            </a:p>
          </p:txBody>
        </p:sp>
        <p:sp>
          <p:nvSpPr>
            <p:cNvPr id="288" name="Google Shape;288;p85"/>
            <p:cNvSpPr/>
            <p:nvPr/>
          </p:nvSpPr>
          <p:spPr>
            <a:xfrm>
              <a:off x="5733530" y="1063298"/>
              <a:ext cx="641521"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März</a:t>
              </a:r>
              <a:endParaRPr b="0" i="0" sz="1600" u="none" cap="none" strike="noStrike">
                <a:solidFill>
                  <a:schemeClr val="dk1"/>
                </a:solidFill>
                <a:latin typeface="Arial"/>
                <a:ea typeface="Arial"/>
                <a:cs typeface="Arial"/>
                <a:sym typeface="Arial"/>
              </a:endParaRPr>
            </a:p>
          </p:txBody>
        </p:sp>
        <p:sp>
          <p:nvSpPr>
            <p:cNvPr id="289" name="Google Shape;289;p85"/>
            <p:cNvSpPr/>
            <p:nvPr/>
          </p:nvSpPr>
          <p:spPr>
            <a:xfrm>
              <a:off x="7277967" y="1063298"/>
              <a:ext cx="59343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April</a:t>
              </a:r>
              <a:endParaRPr b="0" i="0" sz="1400" u="none" cap="none" strike="noStrike">
                <a:solidFill>
                  <a:srgbClr val="000000"/>
                </a:solidFill>
                <a:latin typeface="Arial"/>
                <a:ea typeface="Arial"/>
                <a:cs typeface="Arial"/>
                <a:sym typeface="Arial"/>
              </a:endParaRPr>
            </a:p>
          </p:txBody>
        </p:sp>
      </p:grpSp>
      <p:grpSp>
        <p:nvGrpSpPr>
          <p:cNvPr id="290" name="Google Shape;290;p85"/>
          <p:cNvGrpSpPr/>
          <p:nvPr/>
        </p:nvGrpSpPr>
        <p:grpSpPr>
          <a:xfrm>
            <a:off x="4268353" y="1652118"/>
            <a:ext cx="531090" cy="912090"/>
            <a:chOff x="5716537" y="2266324"/>
            <a:chExt cx="708120" cy="1216120"/>
          </a:xfrm>
        </p:grpSpPr>
        <p:sp>
          <p:nvSpPr>
            <p:cNvPr id="291" name="Google Shape;291;p85"/>
            <p:cNvSpPr/>
            <p:nvPr/>
          </p:nvSpPr>
          <p:spPr>
            <a:xfrm>
              <a:off x="5716537" y="2774324"/>
              <a:ext cx="708120" cy="70812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292" name="Google Shape;292;p85"/>
            <p:cNvCxnSpPr/>
            <p:nvPr/>
          </p:nvCxnSpPr>
          <p:spPr>
            <a:xfrm rot="10800000">
              <a:off x="6070597" y="2266324"/>
              <a:ext cx="0" cy="508000"/>
            </a:xfrm>
            <a:prstGeom prst="straightConnector1">
              <a:avLst/>
            </a:prstGeom>
            <a:noFill/>
            <a:ln cap="flat" cmpd="sng" w="12700">
              <a:solidFill>
                <a:schemeClr val="accent3"/>
              </a:solidFill>
              <a:prstDash val="solid"/>
              <a:round/>
              <a:headEnd len="sm" w="sm" type="none"/>
              <a:tailEnd len="sm" w="sm" type="none"/>
            </a:ln>
          </p:spPr>
        </p:cxnSp>
      </p:grpSp>
      <p:grpSp>
        <p:nvGrpSpPr>
          <p:cNvPr id="293" name="Google Shape;293;p85"/>
          <p:cNvGrpSpPr/>
          <p:nvPr/>
        </p:nvGrpSpPr>
        <p:grpSpPr>
          <a:xfrm>
            <a:off x="7439547" y="2120288"/>
            <a:ext cx="283044" cy="328613"/>
            <a:chOff x="9881296" y="2846101"/>
            <a:chExt cx="377391" cy="438150"/>
          </a:xfrm>
        </p:grpSpPr>
        <p:sp>
          <p:nvSpPr>
            <p:cNvPr id="294" name="Google Shape;294;p85"/>
            <p:cNvSpPr/>
            <p:nvPr/>
          </p:nvSpPr>
          <p:spPr>
            <a:xfrm>
              <a:off x="10104266" y="2983023"/>
              <a:ext cx="17115" cy="17115"/>
            </a:xfrm>
            <a:custGeom>
              <a:rect b="b" l="l" r="r" t="t"/>
              <a:pathLst>
                <a:path extrusionOk="0" h="17115" w="17115">
                  <a:moveTo>
                    <a:pt x="8614" y="17172"/>
                  </a:moveTo>
                  <a:cubicBezTo>
                    <a:pt x="13337" y="17172"/>
                    <a:pt x="17172" y="13338"/>
                    <a:pt x="17172" y="8614"/>
                  </a:cubicBezTo>
                  <a:cubicBezTo>
                    <a:pt x="17172" y="3890"/>
                    <a:pt x="13337" y="57"/>
                    <a:pt x="8614" y="57"/>
                  </a:cubicBezTo>
                  <a:cubicBezTo>
                    <a:pt x="3881" y="57"/>
                    <a:pt x="57" y="3890"/>
                    <a:pt x="57" y="8614"/>
                  </a:cubicBezTo>
                  <a:cubicBezTo>
                    <a:pt x="57" y="13338"/>
                    <a:pt x="3881" y="17172"/>
                    <a:pt x="8614" y="1717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85"/>
            <p:cNvSpPr/>
            <p:nvPr/>
          </p:nvSpPr>
          <p:spPr>
            <a:xfrm>
              <a:off x="10018690" y="2983023"/>
              <a:ext cx="17115" cy="17115"/>
            </a:xfrm>
            <a:custGeom>
              <a:rect b="b" l="l" r="r" t="t"/>
              <a:pathLst>
                <a:path extrusionOk="0" h="17115" w="17115">
                  <a:moveTo>
                    <a:pt x="8614" y="17172"/>
                  </a:moveTo>
                  <a:cubicBezTo>
                    <a:pt x="13337" y="17172"/>
                    <a:pt x="17172" y="13338"/>
                    <a:pt x="17172" y="8614"/>
                  </a:cubicBezTo>
                  <a:cubicBezTo>
                    <a:pt x="17172" y="3890"/>
                    <a:pt x="13337" y="57"/>
                    <a:pt x="8614" y="57"/>
                  </a:cubicBezTo>
                  <a:cubicBezTo>
                    <a:pt x="3881" y="57"/>
                    <a:pt x="57" y="3890"/>
                    <a:pt x="57" y="8614"/>
                  </a:cubicBezTo>
                  <a:cubicBezTo>
                    <a:pt x="57" y="13338"/>
                    <a:pt x="3881" y="17172"/>
                    <a:pt x="8614" y="1717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85"/>
            <p:cNvSpPr/>
            <p:nvPr/>
          </p:nvSpPr>
          <p:spPr>
            <a:xfrm>
              <a:off x="10042246" y="3042659"/>
              <a:ext cx="54769" cy="21394"/>
            </a:xfrm>
            <a:custGeom>
              <a:rect b="b" l="l" r="r" t="t"/>
              <a:pathLst>
                <a:path extrusionOk="0" h="21394" w="54768">
                  <a:moveTo>
                    <a:pt x="4967" y="16356"/>
                  </a:moveTo>
                  <a:cubicBezTo>
                    <a:pt x="12151" y="19742"/>
                    <a:pt x="19850" y="21460"/>
                    <a:pt x="27842" y="21460"/>
                  </a:cubicBezTo>
                  <a:cubicBezTo>
                    <a:pt x="35661" y="21460"/>
                    <a:pt x="43209" y="19812"/>
                    <a:pt x="50280" y="16564"/>
                  </a:cubicBezTo>
                  <a:cubicBezTo>
                    <a:pt x="54575" y="14588"/>
                    <a:pt x="56453" y="9506"/>
                    <a:pt x="54481" y="5211"/>
                  </a:cubicBezTo>
                  <a:cubicBezTo>
                    <a:pt x="52505" y="919"/>
                    <a:pt x="47425" y="-963"/>
                    <a:pt x="43129" y="1013"/>
                  </a:cubicBezTo>
                  <a:cubicBezTo>
                    <a:pt x="38319" y="3222"/>
                    <a:pt x="33174" y="4345"/>
                    <a:pt x="27842" y="4345"/>
                  </a:cubicBezTo>
                  <a:cubicBezTo>
                    <a:pt x="22390" y="4345"/>
                    <a:pt x="17149" y="3179"/>
                    <a:pt x="12265" y="876"/>
                  </a:cubicBezTo>
                  <a:cubicBezTo>
                    <a:pt x="7990" y="-1140"/>
                    <a:pt x="2888" y="692"/>
                    <a:pt x="876" y="4967"/>
                  </a:cubicBezTo>
                  <a:cubicBezTo>
                    <a:pt x="-1140" y="9243"/>
                    <a:pt x="692" y="14341"/>
                    <a:pt x="4967" y="1635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85"/>
            <p:cNvSpPr/>
            <p:nvPr/>
          </p:nvSpPr>
          <p:spPr>
            <a:xfrm>
              <a:off x="9881296" y="2846101"/>
              <a:ext cx="377391" cy="438150"/>
            </a:xfrm>
            <a:custGeom>
              <a:rect b="b" l="l" r="r" t="t"/>
              <a:pathLst>
                <a:path extrusionOk="0" h="438150" w="377390">
                  <a:moveTo>
                    <a:pt x="377524" y="347299"/>
                  </a:moveTo>
                  <a:cubicBezTo>
                    <a:pt x="377524" y="300241"/>
                    <a:pt x="323932" y="263337"/>
                    <a:pt x="277995" y="261588"/>
                  </a:cubicBezTo>
                  <a:lnTo>
                    <a:pt x="254558" y="240532"/>
                  </a:lnTo>
                  <a:cubicBezTo>
                    <a:pt x="283103" y="219707"/>
                    <a:pt x="300429" y="186239"/>
                    <a:pt x="300429" y="150671"/>
                  </a:cubicBezTo>
                  <a:lnTo>
                    <a:pt x="300429" y="94190"/>
                  </a:lnTo>
                  <a:cubicBezTo>
                    <a:pt x="300429" y="42286"/>
                    <a:pt x="258065" y="57"/>
                    <a:pt x="205994" y="57"/>
                  </a:cubicBezTo>
                  <a:lnTo>
                    <a:pt x="171763" y="57"/>
                  </a:lnTo>
                  <a:cubicBezTo>
                    <a:pt x="119763" y="57"/>
                    <a:pt x="77931" y="42136"/>
                    <a:pt x="77931" y="94190"/>
                  </a:cubicBezTo>
                  <a:lnTo>
                    <a:pt x="77931" y="150671"/>
                  </a:lnTo>
                  <a:cubicBezTo>
                    <a:pt x="77931" y="186178"/>
                    <a:pt x="95026" y="219583"/>
                    <a:pt x="123199" y="240372"/>
                  </a:cubicBezTo>
                  <a:lnTo>
                    <a:pt x="99586" y="261588"/>
                  </a:lnTo>
                  <a:cubicBezTo>
                    <a:pt x="53749" y="263333"/>
                    <a:pt x="57" y="300145"/>
                    <a:pt x="57" y="347299"/>
                  </a:cubicBezTo>
                  <a:lnTo>
                    <a:pt x="57" y="429649"/>
                  </a:lnTo>
                  <a:cubicBezTo>
                    <a:pt x="57" y="434375"/>
                    <a:pt x="3887" y="438207"/>
                    <a:pt x="8614" y="438207"/>
                  </a:cubicBezTo>
                  <a:lnTo>
                    <a:pt x="368967" y="438207"/>
                  </a:lnTo>
                  <a:cubicBezTo>
                    <a:pt x="373693" y="438207"/>
                    <a:pt x="377524" y="434375"/>
                    <a:pt x="377524" y="429649"/>
                  </a:cubicBezTo>
                  <a:close/>
                  <a:moveTo>
                    <a:pt x="169835" y="381726"/>
                  </a:moveTo>
                  <a:lnTo>
                    <a:pt x="207699" y="381726"/>
                  </a:lnTo>
                  <a:lnTo>
                    <a:pt x="216671" y="421091"/>
                  </a:lnTo>
                  <a:lnTo>
                    <a:pt x="160602" y="421091"/>
                  </a:lnTo>
                  <a:close/>
                  <a:moveTo>
                    <a:pt x="208434" y="364611"/>
                  </a:moveTo>
                  <a:lnTo>
                    <a:pt x="169294" y="364611"/>
                  </a:lnTo>
                  <a:lnTo>
                    <a:pt x="162728" y="344157"/>
                  </a:lnTo>
                  <a:lnTo>
                    <a:pt x="188796" y="331123"/>
                  </a:lnTo>
                  <a:lnTo>
                    <a:pt x="215421" y="344441"/>
                  </a:lnTo>
                  <a:close/>
                  <a:moveTo>
                    <a:pt x="188792" y="305409"/>
                  </a:moveTo>
                  <a:lnTo>
                    <a:pt x="159054" y="257838"/>
                  </a:lnTo>
                  <a:cubicBezTo>
                    <a:pt x="168712" y="260522"/>
                    <a:pt x="178747" y="261916"/>
                    <a:pt x="188879" y="261916"/>
                  </a:cubicBezTo>
                  <a:cubicBezTo>
                    <a:pt x="198914" y="261916"/>
                    <a:pt x="208876" y="260549"/>
                    <a:pt x="218483" y="257909"/>
                  </a:cubicBezTo>
                  <a:close/>
                  <a:moveTo>
                    <a:pt x="201040" y="318112"/>
                  </a:moveTo>
                  <a:lnTo>
                    <a:pt x="242127" y="252369"/>
                  </a:lnTo>
                  <a:lnTo>
                    <a:pt x="264287" y="272279"/>
                  </a:lnTo>
                  <a:lnTo>
                    <a:pt x="236089" y="335642"/>
                  </a:lnTo>
                  <a:close/>
                  <a:moveTo>
                    <a:pt x="171763" y="17172"/>
                  </a:moveTo>
                  <a:lnTo>
                    <a:pt x="205994" y="17172"/>
                  </a:lnTo>
                  <a:cubicBezTo>
                    <a:pt x="248629" y="17172"/>
                    <a:pt x="283314" y="51720"/>
                    <a:pt x="283314" y="94190"/>
                  </a:cubicBezTo>
                  <a:lnTo>
                    <a:pt x="283314" y="101264"/>
                  </a:lnTo>
                  <a:lnTo>
                    <a:pt x="267245" y="78125"/>
                  </a:lnTo>
                  <a:cubicBezTo>
                    <a:pt x="265790" y="76029"/>
                    <a:pt x="263474" y="74692"/>
                    <a:pt x="260930" y="74478"/>
                  </a:cubicBezTo>
                  <a:cubicBezTo>
                    <a:pt x="258383" y="74264"/>
                    <a:pt x="255882" y="75196"/>
                    <a:pt x="254097" y="77022"/>
                  </a:cubicBezTo>
                  <a:cubicBezTo>
                    <a:pt x="236701" y="94812"/>
                    <a:pt x="216561" y="102748"/>
                    <a:pt x="188796" y="102748"/>
                  </a:cubicBezTo>
                  <a:cubicBezTo>
                    <a:pt x="161033" y="102748"/>
                    <a:pt x="140889" y="94812"/>
                    <a:pt x="123480" y="77022"/>
                  </a:cubicBezTo>
                  <a:cubicBezTo>
                    <a:pt x="121688" y="75186"/>
                    <a:pt x="119165" y="74257"/>
                    <a:pt x="116614" y="74481"/>
                  </a:cubicBezTo>
                  <a:cubicBezTo>
                    <a:pt x="114060" y="74705"/>
                    <a:pt x="111740" y="76062"/>
                    <a:pt x="110296" y="78182"/>
                  </a:cubicBezTo>
                  <a:lnTo>
                    <a:pt x="95046" y="100528"/>
                  </a:lnTo>
                  <a:lnTo>
                    <a:pt x="95046" y="94190"/>
                  </a:lnTo>
                  <a:cubicBezTo>
                    <a:pt x="95046" y="51720"/>
                    <a:pt x="129460" y="17172"/>
                    <a:pt x="171763" y="17172"/>
                  </a:cubicBezTo>
                  <a:close/>
                  <a:moveTo>
                    <a:pt x="95046" y="150671"/>
                  </a:moveTo>
                  <a:lnTo>
                    <a:pt x="95046" y="130891"/>
                  </a:lnTo>
                  <a:lnTo>
                    <a:pt x="118813" y="96063"/>
                  </a:lnTo>
                  <a:cubicBezTo>
                    <a:pt x="137854" y="112258"/>
                    <a:pt x="160354" y="119863"/>
                    <a:pt x="188796" y="119863"/>
                  </a:cubicBezTo>
                  <a:cubicBezTo>
                    <a:pt x="217266" y="119863"/>
                    <a:pt x="239783" y="112242"/>
                    <a:pt x="258828" y="96012"/>
                  </a:cubicBezTo>
                  <a:lnTo>
                    <a:pt x="283314" y="131272"/>
                  </a:lnTo>
                  <a:lnTo>
                    <a:pt x="283314" y="150671"/>
                  </a:lnTo>
                  <a:cubicBezTo>
                    <a:pt x="283314" y="201920"/>
                    <a:pt x="241425" y="244804"/>
                    <a:pt x="188879" y="244804"/>
                  </a:cubicBezTo>
                  <a:cubicBezTo>
                    <a:pt x="136503" y="244804"/>
                    <a:pt x="95046" y="202053"/>
                    <a:pt x="95046" y="150671"/>
                  </a:cubicBezTo>
                  <a:close/>
                  <a:moveTo>
                    <a:pt x="135454" y="252373"/>
                  </a:moveTo>
                  <a:lnTo>
                    <a:pt x="176547" y="318112"/>
                  </a:lnTo>
                  <a:lnTo>
                    <a:pt x="141491" y="335642"/>
                  </a:lnTo>
                  <a:lnTo>
                    <a:pt x="113294" y="272279"/>
                  </a:lnTo>
                  <a:close/>
                  <a:moveTo>
                    <a:pt x="17172" y="347299"/>
                  </a:moveTo>
                  <a:cubicBezTo>
                    <a:pt x="17172" y="312045"/>
                    <a:pt x="60027" y="281606"/>
                    <a:pt x="97476" y="278838"/>
                  </a:cubicBezTo>
                  <a:lnTo>
                    <a:pt x="129494" y="350778"/>
                  </a:lnTo>
                  <a:cubicBezTo>
                    <a:pt x="130443" y="352911"/>
                    <a:pt x="132225" y="354566"/>
                    <a:pt x="134425" y="355355"/>
                  </a:cubicBezTo>
                  <a:cubicBezTo>
                    <a:pt x="136624" y="356143"/>
                    <a:pt x="139048" y="355997"/>
                    <a:pt x="141140" y="354954"/>
                  </a:cubicBezTo>
                  <a:lnTo>
                    <a:pt x="147237" y="351901"/>
                  </a:lnTo>
                  <a:lnTo>
                    <a:pt x="154181" y="373523"/>
                  </a:lnTo>
                  <a:lnTo>
                    <a:pt x="143023" y="421091"/>
                  </a:lnTo>
                  <a:lnTo>
                    <a:pt x="17172" y="421091"/>
                  </a:lnTo>
                  <a:close/>
                  <a:moveTo>
                    <a:pt x="360409" y="421091"/>
                  </a:moveTo>
                  <a:lnTo>
                    <a:pt x="234224" y="421091"/>
                  </a:lnTo>
                  <a:lnTo>
                    <a:pt x="223414" y="373653"/>
                  </a:lnTo>
                  <a:lnTo>
                    <a:pt x="230858" y="352159"/>
                  </a:lnTo>
                  <a:lnTo>
                    <a:pt x="236441" y="354954"/>
                  </a:lnTo>
                  <a:cubicBezTo>
                    <a:pt x="238547" y="356006"/>
                    <a:pt x="240976" y="356137"/>
                    <a:pt x="243156" y="355355"/>
                  </a:cubicBezTo>
                  <a:cubicBezTo>
                    <a:pt x="245356" y="354566"/>
                    <a:pt x="247138" y="352911"/>
                    <a:pt x="248087" y="350778"/>
                  </a:cubicBezTo>
                  <a:lnTo>
                    <a:pt x="280104" y="278838"/>
                  </a:lnTo>
                  <a:cubicBezTo>
                    <a:pt x="317554" y="281609"/>
                    <a:pt x="360409" y="312045"/>
                    <a:pt x="360409" y="3472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85"/>
            <p:cNvSpPr/>
            <p:nvPr/>
          </p:nvSpPr>
          <p:spPr>
            <a:xfrm>
              <a:off x="10138496" y="3227771"/>
              <a:ext cx="51346" cy="17115"/>
            </a:xfrm>
            <a:custGeom>
              <a:rect b="b" l="l" r="r" t="t"/>
              <a:pathLst>
                <a:path extrusionOk="0" h="17115" w="51345">
                  <a:moveTo>
                    <a:pt x="42845" y="57"/>
                  </a:moveTo>
                  <a:lnTo>
                    <a:pt x="8614" y="57"/>
                  </a:lnTo>
                  <a:cubicBezTo>
                    <a:pt x="3887" y="57"/>
                    <a:pt x="57" y="3888"/>
                    <a:pt x="57" y="8614"/>
                  </a:cubicBezTo>
                  <a:cubicBezTo>
                    <a:pt x="57" y="13341"/>
                    <a:pt x="3887" y="17172"/>
                    <a:pt x="8614" y="17172"/>
                  </a:cubicBezTo>
                  <a:lnTo>
                    <a:pt x="42845" y="17172"/>
                  </a:lnTo>
                  <a:cubicBezTo>
                    <a:pt x="47571" y="17172"/>
                    <a:pt x="51402" y="13341"/>
                    <a:pt x="51402" y="8614"/>
                  </a:cubicBezTo>
                  <a:cubicBezTo>
                    <a:pt x="51402" y="3888"/>
                    <a:pt x="47571" y="57"/>
                    <a:pt x="42845" y="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85"/>
            <p:cNvSpPr/>
            <p:nvPr/>
          </p:nvSpPr>
          <p:spPr>
            <a:xfrm>
              <a:off x="10206486" y="3227771"/>
              <a:ext cx="17115" cy="17115"/>
            </a:xfrm>
            <a:custGeom>
              <a:rect b="b" l="l" r="r" t="t"/>
              <a:pathLst>
                <a:path extrusionOk="0" h="17115" w="17115">
                  <a:moveTo>
                    <a:pt x="8614" y="57"/>
                  </a:moveTo>
                  <a:cubicBezTo>
                    <a:pt x="13338" y="57"/>
                    <a:pt x="17172" y="3890"/>
                    <a:pt x="17172" y="8614"/>
                  </a:cubicBezTo>
                  <a:cubicBezTo>
                    <a:pt x="17172" y="13338"/>
                    <a:pt x="13338" y="17172"/>
                    <a:pt x="8614" y="17172"/>
                  </a:cubicBezTo>
                  <a:cubicBezTo>
                    <a:pt x="3890" y="17172"/>
                    <a:pt x="57" y="13338"/>
                    <a:pt x="57" y="8614"/>
                  </a:cubicBezTo>
                  <a:cubicBezTo>
                    <a:pt x="57" y="3890"/>
                    <a:pt x="3890" y="57"/>
                    <a:pt x="8614" y="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00" name="Google Shape;300;p85"/>
          <p:cNvGrpSpPr/>
          <p:nvPr/>
        </p:nvGrpSpPr>
        <p:grpSpPr>
          <a:xfrm>
            <a:off x="4374313" y="2134574"/>
            <a:ext cx="327971" cy="328613"/>
            <a:chOff x="5832418" y="2846100"/>
            <a:chExt cx="437294" cy="438150"/>
          </a:xfrm>
        </p:grpSpPr>
        <p:sp>
          <p:nvSpPr>
            <p:cNvPr id="301" name="Google Shape;301;p85"/>
            <p:cNvSpPr/>
            <p:nvPr/>
          </p:nvSpPr>
          <p:spPr>
            <a:xfrm>
              <a:off x="6028864" y="3177615"/>
              <a:ext cx="17115" cy="17115"/>
            </a:xfrm>
            <a:custGeom>
              <a:rect b="b" l="l" r="r" t="t"/>
              <a:pathLst>
                <a:path extrusionOk="0" h="17115" w="17115">
                  <a:moveTo>
                    <a:pt x="2562" y="2567"/>
                  </a:moveTo>
                  <a:cubicBezTo>
                    <a:pt x="-777" y="5904"/>
                    <a:pt x="-777" y="11322"/>
                    <a:pt x="2562" y="14665"/>
                  </a:cubicBezTo>
                  <a:cubicBezTo>
                    <a:pt x="5909" y="18004"/>
                    <a:pt x="11324" y="18004"/>
                    <a:pt x="14660" y="14665"/>
                  </a:cubicBezTo>
                  <a:cubicBezTo>
                    <a:pt x="18006" y="11322"/>
                    <a:pt x="18006" y="5904"/>
                    <a:pt x="14660" y="2567"/>
                  </a:cubicBezTo>
                  <a:cubicBezTo>
                    <a:pt x="11324" y="-779"/>
                    <a:pt x="5909" y="-779"/>
                    <a:pt x="2562" y="256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85"/>
            <p:cNvSpPr/>
            <p:nvPr/>
          </p:nvSpPr>
          <p:spPr>
            <a:xfrm>
              <a:off x="5832418" y="2846100"/>
              <a:ext cx="437294" cy="438150"/>
            </a:xfrm>
            <a:custGeom>
              <a:rect b="b" l="l" r="r" t="t"/>
              <a:pathLst>
                <a:path extrusionOk="0" h="438150" w="437294">
                  <a:moveTo>
                    <a:pt x="418454" y="319220"/>
                  </a:moveTo>
                  <a:lnTo>
                    <a:pt x="353483" y="263973"/>
                  </a:lnTo>
                  <a:cubicBezTo>
                    <a:pt x="353183" y="263720"/>
                    <a:pt x="352864" y="263485"/>
                    <a:pt x="352534" y="263275"/>
                  </a:cubicBezTo>
                  <a:cubicBezTo>
                    <a:pt x="335489" y="252424"/>
                    <a:pt x="313604" y="254827"/>
                    <a:pt x="299312" y="269114"/>
                  </a:cubicBezTo>
                  <a:lnTo>
                    <a:pt x="263889" y="304535"/>
                  </a:lnTo>
                  <a:cubicBezTo>
                    <a:pt x="261436" y="306992"/>
                    <a:pt x="257775" y="307718"/>
                    <a:pt x="254566" y="306394"/>
                  </a:cubicBezTo>
                  <a:cubicBezTo>
                    <a:pt x="214566" y="289847"/>
                    <a:pt x="181706" y="264936"/>
                    <a:pt x="156898" y="232360"/>
                  </a:cubicBezTo>
                  <a:cubicBezTo>
                    <a:pt x="137982" y="207520"/>
                    <a:pt x="131162" y="187780"/>
                    <a:pt x="130263" y="184999"/>
                  </a:cubicBezTo>
                  <a:cubicBezTo>
                    <a:pt x="130156" y="184404"/>
                    <a:pt x="129985" y="183813"/>
                    <a:pt x="129745" y="183234"/>
                  </a:cubicBezTo>
                  <a:cubicBezTo>
                    <a:pt x="128418" y="180025"/>
                    <a:pt x="129143" y="176371"/>
                    <a:pt x="131604" y="173918"/>
                  </a:cubicBezTo>
                  <a:lnTo>
                    <a:pt x="167024" y="138488"/>
                  </a:lnTo>
                  <a:cubicBezTo>
                    <a:pt x="181315" y="124197"/>
                    <a:pt x="183714" y="102311"/>
                    <a:pt x="172864" y="85266"/>
                  </a:cubicBezTo>
                  <a:cubicBezTo>
                    <a:pt x="172777" y="85129"/>
                    <a:pt x="172687" y="84995"/>
                    <a:pt x="172593" y="84862"/>
                  </a:cubicBezTo>
                  <a:lnTo>
                    <a:pt x="125673" y="19660"/>
                  </a:lnTo>
                  <a:cubicBezTo>
                    <a:pt x="110911" y="-3242"/>
                    <a:pt x="78757" y="-6701"/>
                    <a:pt x="59459" y="12593"/>
                  </a:cubicBezTo>
                  <a:lnTo>
                    <a:pt x="52365" y="19687"/>
                  </a:lnTo>
                  <a:cubicBezTo>
                    <a:pt x="52362" y="19693"/>
                    <a:pt x="52355" y="19700"/>
                    <a:pt x="52349" y="19704"/>
                  </a:cubicBezTo>
                  <a:lnTo>
                    <a:pt x="27023" y="45029"/>
                  </a:lnTo>
                  <a:cubicBezTo>
                    <a:pt x="-3176" y="75231"/>
                    <a:pt x="-8116" y="120613"/>
                    <a:pt x="12740" y="176278"/>
                  </a:cubicBezTo>
                  <a:cubicBezTo>
                    <a:pt x="30604" y="223960"/>
                    <a:pt x="66365" y="276144"/>
                    <a:pt x="113435" y="323215"/>
                  </a:cubicBezTo>
                  <a:cubicBezTo>
                    <a:pt x="161619" y="371398"/>
                    <a:pt x="215214" y="407821"/>
                    <a:pt x="264347" y="425776"/>
                  </a:cubicBezTo>
                  <a:cubicBezTo>
                    <a:pt x="312978" y="443543"/>
                    <a:pt x="364708" y="445733"/>
                    <a:pt x="401322" y="409115"/>
                  </a:cubicBezTo>
                  <a:lnTo>
                    <a:pt x="425207" y="385234"/>
                  </a:lnTo>
                  <a:cubicBezTo>
                    <a:pt x="444418" y="366020"/>
                    <a:pt x="441065" y="334075"/>
                    <a:pt x="418454" y="319220"/>
                  </a:cubicBezTo>
                  <a:close/>
                  <a:moveTo>
                    <a:pt x="342879" y="277418"/>
                  </a:moveTo>
                  <a:lnTo>
                    <a:pt x="407794" y="332618"/>
                  </a:lnTo>
                  <a:cubicBezTo>
                    <a:pt x="408092" y="332872"/>
                    <a:pt x="408409" y="333107"/>
                    <a:pt x="408740" y="333317"/>
                  </a:cubicBezTo>
                  <a:cubicBezTo>
                    <a:pt x="422606" y="342145"/>
                    <a:pt x="424706" y="361533"/>
                    <a:pt x="413102" y="373133"/>
                  </a:cubicBezTo>
                  <a:lnTo>
                    <a:pt x="411331" y="374908"/>
                  </a:lnTo>
                  <a:lnTo>
                    <a:pt x="300613" y="292013"/>
                  </a:lnTo>
                  <a:lnTo>
                    <a:pt x="311414" y="281216"/>
                  </a:lnTo>
                  <a:cubicBezTo>
                    <a:pt x="319854" y="272772"/>
                    <a:pt x="332717" y="271244"/>
                    <a:pt x="342879" y="277418"/>
                  </a:cubicBezTo>
                  <a:close/>
                  <a:moveTo>
                    <a:pt x="111376" y="29063"/>
                  </a:moveTo>
                  <a:cubicBezTo>
                    <a:pt x="111463" y="29200"/>
                    <a:pt x="111553" y="29337"/>
                    <a:pt x="111646" y="29468"/>
                  </a:cubicBezTo>
                  <a:lnTo>
                    <a:pt x="158547" y="94646"/>
                  </a:lnTo>
                  <a:cubicBezTo>
                    <a:pt x="164918" y="104845"/>
                    <a:pt x="163444" y="117865"/>
                    <a:pt x="154923" y="126386"/>
                  </a:cubicBezTo>
                  <a:lnTo>
                    <a:pt x="144456" y="136856"/>
                  </a:lnTo>
                  <a:lnTo>
                    <a:pt x="69551" y="26703"/>
                  </a:lnTo>
                  <a:lnTo>
                    <a:pt x="71560" y="24694"/>
                  </a:lnTo>
                  <a:cubicBezTo>
                    <a:pt x="83210" y="13045"/>
                    <a:pt x="102581" y="15248"/>
                    <a:pt x="111376" y="29063"/>
                  </a:cubicBezTo>
                  <a:close/>
                  <a:moveTo>
                    <a:pt x="270217" y="409701"/>
                  </a:moveTo>
                  <a:cubicBezTo>
                    <a:pt x="223377" y="392585"/>
                    <a:pt x="171995" y="357572"/>
                    <a:pt x="125536" y="311113"/>
                  </a:cubicBezTo>
                  <a:cubicBezTo>
                    <a:pt x="80154" y="265735"/>
                    <a:pt x="45787" y="215717"/>
                    <a:pt x="28762" y="170274"/>
                  </a:cubicBezTo>
                  <a:cubicBezTo>
                    <a:pt x="15982" y="136164"/>
                    <a:pt x="7408" y="88846"/>
                    <a:pt x="39124" y="57133"/>
                  </a:cubicBezTo>
                  <a:lnTo>
                    <a:pt x="57232" y="39022"/>
                  </a:lnTo>
                  <a:lnTo>
                    <a:pt x="132139" y="149174"/>
                  </a:lnTo>
                  <a:lnTo>
                    <a:pt x="119506" y="161814"/>
                  </a:lnTo>
                  <a:cubicBezTo>
                    <a:pt x="112319" y="168987"/>
                    <a:pt x="110059" y="179604"/>
                    <a:pt x="113646" y="189057"/>
                  </a:cubicBezTo>
                  <a:cubicBezTo>
                    <a:pt x="116347" y="200143"/>
                    <a:pt x="128775" y="223151"/>
                    <a:pt x="141314" y="240106"/>
                  </a:cubicBezTo>
                  <a:cubicBezTo>
                    <a:pt x="159767" y="265056"/>
                    <a:pt x="193259" y="299551"/>
                    <a:pt x="248024" y="322208"/>
                  </a:cubicBezTo>
                  <a:cubicBezTo>
                    <a:pt x="257648" y="326190"/>
                    <a:pt x="268622" y="324004"/>
                    <a:pt x="275990" y="316639"/>
                  </a:cubicBezTo>
                  <a:lnTo>
                    <a:pt x="288389" y="304237"/>
                  </a:lnTo>
                  <a:lnTo>
                    <a:pt x="399106" y="387133"/>
                  </a:lnTo>
                  <a:lnTo>
                    <a:pt x="389221" y="397014"/>
                  </a:lnTo>
                  <a:cubicBezTo>
                    <a:pt x="355221" y="431018"/>
                    <a:pt x="305741" y="422680"/>
                    <a:pt x="270217" y="4097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85"/>
            <p:cNvSpPr/>
            <p:nvPr/>
          </p:nvSpPr>
          <p:spPr>
            <a:xfrm>
              <a:off x="5912842" y="3061908"/>
              <a:ext cx="105259" cy="112105"/>
            </a:xfrm>
            <a:custGeom>
              <a:rect b="b" l="l" r="r" t="t"/>
              <a:pathLst>
                <a:path extrusionOk="0" h="112104" w="105258">
                  <a:moveTo>
                    <a:pt x="102525" y="97843"/>
                  </a:moveTo>
                  <a:cubicBezTo>
                    <a:pt x="93486" y="89918"/>
                    <a:pt x="77852" y="76286"/>
                    <a:pt x="69618" y="67814"/>
                  </a:cubicBezTo>
                  <a:cubicBezTo>
                    <a:pt x="49428" y="47066"/>
                    <a:pt x="28244" y="21915"/>
                    <a:pt x="15648" y="3743"/>
                  </a:cubicBezTo>
                  <a:cubicBezTo>
                    <a:pt x="12958" y="-142"/>
                    <a:pt x="7625" y="-1111"/>
                    <a:pt x="3741" y="1584"/>
                  </a:cubicBezTo>
                  <a:cubicBezTo>
                    <a:pt x="-143" y="4274"/>
                    <a:pt x="-1109" y="9606"/>
                    <a:pt x="1582" y="13491"/>
                  </a:cubicBezTo>
                  <a:cubicBezTo>
                    <a:pt x="17467" y="36409"/>
                    <a:pt x="40807" y="62744"/>
                    <a:pt x="57350" y="79745"/>
                  </a:cubicBezTo>
                  <a:cubicBezTo>
                    <a:pt x="66041" y="88691"/>
                    <a:pt x="81810" y="102443"/>
                    <a:pt x="91239" y="110709"/>
                  </a:cubicBezTo>
                  <a:cubicBezTo>
                    <a:pt x="94786" y="113818"/>
                    <a:pt x="100191" y="113478"/>
                    <a:pt x="103318" y="109918"/>
                  </a:cubicBezTo>
                  <a:cubicBezTo>
                    <a:pt x="106432" y="106367"/>
                    <a:pt x="106078" y="100959"/>
                    <a:pt x="102525" y="9784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04" name="Google Shape;304;p85"/>
          <p:cNvGrpSpPr/>
          <p:nvPr/>
        </p:nvGrpSpPr>
        <p:grpSpPr>
          <a:xfrm>
            <a:off x="635532" y="1932409"/>
            <a:ext cx="7677141" cy="953513"/>
            <a:chOff x="695913" y="1512365"/>
            <a:chExt cx="7677141" cy="953513"/>
          </a:xfrm>
        </p:grpSpPr>
        <p:grpSp>
          <p:nvGrpSpPr>
            <p:cNvPr id="305" name="Google Shape;305;p85"/>
            <p:cNvGrpSpPr/>
            <p:nvPr/>
          </p:nvGrpSpPr>
          <p:grpSpPr>
            <a:xfrm>
              <a:off x="6010617" y="2134577"/>
              <a:ext cx="141200" cy="224762"/>
              <a:chOff x="8014182" y="2846101"/>
              <a:chExt cx="188267" cy="299682"/>
            </a:xfrm>
          </p:grpSpPr>
          <p:sp>
            <p:nvSpPr>
              <p:cNvPr id="306" name="Google Shape;306;p85"/>
              <p:cNvSpPr/>
              <p:nvPr/>
            </p:nvSpPr>
            <p:spPr>
              <a:xfrm>
                <a:off x="8040090" y="3128668"/>
                <a:ext cx="17115" cy="17115"/>
              </a:xfrm>
              <a:custGeom>
                <a:rect b="b" l="l" r="r" t="t"/>
                <a:pathLst>
                  <a:path extrusionOk="0" h="17115" w="17115">
                    <a:moveTo>
                      <a:pt x="14663" y="14667"/>
                    </a:moveTo>
                    <a:cubicBezTo>
                      <a:pt x="18002" y="11320"/>
                      <a:pt x="18002" y="5904"/>
                      <a:pt x="14663" y="2558"/>
                    </a:cubicBezTo>
                    <a:cubicBezTo>
                      <a:pt x="11320" y="-777"/>
                      <a:pt x="5905" y="-777"/>
                      <a:pt x="2558" y="2558"/>
                    </a:cubicBezTo>
                    <a:cubicBezTo>
                      <a:pt x="-777" y="5904"/>
                      <a:pt x="-777" y="11320"/>
                      <a:pt x="2558" y="14667"/>
                    </a:cubicBezTo>
                    <a:cubicBezTo>
                      <a:pt x="5905" y="18002"/>
                      <a:pt x="11320" y="18002"/>
                      <a:pt x="14663" y="1466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85"/>
              <p:cNvSpPr/>
              <p:nvPr/>
            </p:nvSpPr>
            <p:spPr>
              <a:xfrm>
                <a:off x="8014182" y="2846101"/>
                <a:ext cx="188267" cy="188268"/>
              </a:xfrm>
              <a:custGeom>
                <a:rect b="b" l="l" r="r" t="t"/>
                <a:pathLst>
                  <a:path extrusionOk="0" h="188267" w="188267">
                    <a:moveTo>
                      <a:pt x="57" y="94164"/>
                    </a:moveTo>
                    <a:cubicBezTo>
                      <a:pt x="57" y="146054"/>
                      <a:pt x="42273" y="188274"/>
                      <a:pt x="94164" y="188274"/>
                    </a:cubicBezTo>
                    <a:cubicBezTo>
                      <a:pt x="146055" y="188274"/>
                      <a:pt x="188271" y="146054"/>
                      <a:pt x="188271" y="94164"/>
                    </a:cubicBezTo>
                    <a:cubicBezTo>
                      <a:pt x="188271" y="42273"/>
                      <a:pt x="146055" y="57"/>
                      <a:pt x="94164" y="57"/>
                    </a:cubicBezTo>
                    <a:cubicBezTo>
                      <a:pt x="42273" y="57"/>
                      <a:pt x="57" y="42273"/>
                      <a:pt x="57" y="94164"/>
                    </a:cubicBezTo>
                    <a:close/>
                    <a:moveTo>
                      <a:pt x="171163" y="94164"/>
                    </a:moveTo>
                    <a:cubicBezTo>
                      <a:pt x="171163" y="136621"/>
                      <a:pt x="136621" y="171162"/>
                      <a:pt x="94164" y="171162"/>
                    </a:cubicBezTo>
                    <a:cubicBezTo>
                      <a:pt x="51707" y="171162"/>
                      <a:pt x="17165" y="136621"/>
                      <a:pt x="17165" y="94164"/>
                    </a:cubicBezTo>
                    <a:cubicBezTo>
                      <a:pt x="17165" y="51710"/>
                      <a:pt x="51707" y="17168"/>
                      <a:pt x="94164" y="17168"/>
                    </a:cubicBezTo>
                    <a:cubicBezTo>
                      <a:pt x="136621" y="17168"/>
                      <a:pt x="171163" y="51710"/>
                      <a:pt x="171163" y="941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08" name="Google Shape;308;p85"/>
            <p:cNvGrpSpPr/>
            <p:nvPr/>
          </p:nvGrpSpPr>
          <p:grpSpPr>
            <a:xfrm>
              <a:off x="2849156" y="2137265"/>
              <a:ext cx="328613" cy="328613"/>
              <a:chOff x="3798876" y="2849687"/>
              <a:chExt cx="438150" cy="438150"/>
            </a:xfrm>
          </p:grpSpPr>
          <p:sp>
            <p:nvSpPr>
              <p:cNvPr id="309" name="Google Shape;309;p85"/>
              <p:cNvSpPr/>
              <p:nvPr/>
            </p:nvSpPr>
            <p:spPr>
              <a:xfrm>
                <a:off x="4103528" y="2966071"/>
                <a:ext cx="17115" cy="17115"/>
              </a:xfrm>
              <a:custGeom>
                <a:rect b="b" l="l" r="r" t="t"/>
                <a:pathLst>
                  <a:path extrusionOk="0" h="17115" w="17115">
                    <a:moveTo>
                      <a:pt x="17173" y="8615"/>
                    </a:moveTo>
                    <a:cubicBezTo>
                      <a:pt x="17173" y="3891"/>
                      <a:pt x="13339" y="58"/>
                      <a:pt x="8615" y="58"/>
                    </a:cubicBezTo>
                    <a:cubicBezTo>
                      <a:pt x="3891" y="58"/>
                      <a:pt x="58" y="3891"/>
                      <a:pt x="58" y="8615"/>
                    </a:cubicBezTo>
                    <a:cubicBezTo>
                      <a:pt x="58" y="13339"/>
                      <a:pt x="3891" y="17173"/>
                      <a:pt x="8615" y="17173"/>
                    </a:cubicBezTo>
                    <a:cubicBezTo>
                      <a:pt x="13339" y="17173"/>
                      <a:pt x="17173" y="13339"/>
                      <a:pt x="17173" y="86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85"/>
              <p:cNvSpPr/>
              <p:nvPr/>
            </p:nvSpPr>
            <p:spPr>
              <a:xfrm>
                <a:off x="3798876" y="2849687"/>
                <a:ext cx="438150" cy="438150"/>
              </a:xfrm>
              <a:custGeom>
                <a:rect b="b" l="l" r="r" t="t"/>
                <a:pathLst>
                  <a:path extrusionOk="0" h="438150" w="438150">
                    <a:moveTo>
                      <a:pt x="219133" y="58"/>
                    </a:moveTo>
                    <a:cubicBezTo>
                      <a:pt x="101097" y="58"/>
                      <a:pt x="58" y="100797"/>
                      <a:pt x="58" y="219133"/>
                    </a:cubicBezTo>
                    <a:cubicBezTo>
                      <a:pt x="58" y="337238"/>
                      <a:pt x="100880" y="438208"/>
                      <a:pt x="219133" y="438208"/>
                    </a:cubicBezTo>
                    <a:cubicBezTo>
                      <a:pt x="337238" y="438208"/>
                      <a:pt x="438208" y="337385"/>
                      <a:pt x="438208" y="219133"/>
                    </a:cubicBezTo>
                    <a:cubicBezTo>
                      <a:pt x="438208" y="100997"/>
                      <a:pt x="337348" y="58"/>
                      <a:pt x="219133" y="58"/>
                    </a:cubicBezTo>
                    <a:close/>
                    <a:moveTo>
                      <a:pt x="219133" y="421092"/>
                    </a:moveTo>
                    <a:cubicBezTo>
                      <a:pt x="109658" y="421092"/>
                      <a:pt x="17173" y="328607"/>
                      <a:pt x="17173" y="219133"/>
                    </a:cubicBezTo>
                    <a:cubicBezTo>
                      <a:pt x="17173" y="109658"/>
                      <a:pt x="109658" y="17173"/>
                      <a:pt x="219133" y="17173"/>
                    </a:cubicBezTo>
                    <a:cubicBezTo>
                      <a:pt x="328607" y="17173"/>
                      <a:pt x="421092" y="109658"/>
                      <a:pt x="421092" y="219133"/>
                    </a:cubicBezTo>
                    <a:cubicBezTo>
                      <a:pt x="421092" y="328607"/>
                      <a:pt x="328607" y="421092"/>
                      <a:pt x="219133" y="4210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85"/>
              <p:cNvSpPr/>
              <p:nvPr/>
            </p:nvSpPr>
            <p:spPr>
              <a:xfrm>
                <a:off x="3835674" y="2886485"/>
                <a:ext cx="364554" cy="364554"/>
              </a:xfrm>
              <a:custGeom>
                <a:rect b="b" l="l" r="r" t="t"/>
                <a:pathLst>
                  <a:path extrusionOk="0" h="364554" w="364554">
                    <a:moveTo>
                      <a:pt x="182335" y="58"/>
                    </a:moveTo>
                    <a:cubicBezTo>
                      <a:pt x="83300" y="58"/>
                      <a:pt x="58" y="83154"/>
                      <a:pt x="58" y="182335"/>
                    </a:cubicBezTo>
                    <a:cubicBezTo>
                      <a:pt x="58" y="281269"/>
                      <a:pt x="83033" y="364612"/>
                      <a:pt x="182335" y="364612"/>
                    </a:cubicBezTo>
                    <a:cubicBezTo>
                      <a:pt x="281370" y="364612"/>
                      <a:pt x="364612" y="281516"/>
                      <a:pt x="364612" y="182335"/>
                    </a:cubicBezTo>
                    <a:cubicBezTo>
                      <a:pt x="364612" y="83154"/>
                      <a:pt x="281393" y="58"/>
                      <a:pt x="182335" y="58"/>
                    </a:cubicBezTo>
                    <a:close/>
                    <a:moveTo>
                      <a:pt x="182335" y="347497"/>
                    </a:moveTo>
                    <a:cubicBezTo>
                      <a:pt x="92808" y="347497"/>
                      <a:pt x="17173" y="271862"/>
                      <a:pt x="17173" y="182335"/>
                    </a:cubicBezTo>
                    <a:cubicBezTo>
                      <a:pt x="17173" y="92808"/>
                      <a:pt x="92808" y="17173"/>
                      <a:pt x="182335" y="17173"/>
                    </a:cubicBezTo>
                    <a:cubicBezTo>
                      <a:pt x="271862" y="17173"/>
                      <a:pt x="347497" y="92808"/>
                      <a:pt x="347497" y="182335"/>
                    </a:cubicBezTo>
                    <a:cubicBezTo>
                      <a:pt x="347497" y="271862"/>
                      <a:pt x="271862" y="347497"/>
                      <a:pt x="182335" y="3474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85"/>
              <p:cNvSpPr/>
              <p:nvPr/>
            </p:nvSpPr>
            <p:spPr>
              <a:xfrm>
                <a:off x="4106215" y="2990636"/>
                <a:ext cx="57336" cy="183133"/>
              </a:xfrm>
              <a:custGeom>
                <a:rect b="b" l="l" r="r" t="t"/>
                <a:pathLst>
                  <a:path extrusionOk="0" h="183133" w="57336">
                    <a:moveTo>
                      <a:pt x="22371" y="12965"/>
                    </a:moveTo>
                    <a:cubicBezTo>
                      <a:pt x="52109" y="63402"/>
                      <a:pt x="43962" y="127547"/>
                      <a:pt x="2565" y="168954"/>
                    </a:cubicBezTo>
                    <a:cubicBezTo>
                      <a:pt x="-778" y="172294"/>
                      <a:pt x="-778" y="177713"/>
                      <a:pt x="2565" y="181056"/>
                    </a:cubicBezTo>
                    <a:cubicBezTo>
                      <a:pt x="5905" y="184395"/>
                      <a:pt x="11323" y="184398"/>
                      <a:pt x="14666" y="181056"/>
                    </a:cubicBezTo>
                    <a:cubicBezTo>
                      <a:pt x="61586" y="134126"/>
                      <a:pt x="70818" y="61433"/>
                      <a:pt x="37116" y="4274"/>
                    </a:cubicBezTo>
                    <a:cubicBezTo>
                      <a:pt x="34716" y="199"/>
                      <a:pt x="29471" y="-1158"/>
                      <a:pt x="25400" y="1249"/>
                    </a:cubicBezTo>
                    <a:cubicBezTo>
                      <a:pt x="21325" y="3645"/>
                      <a:pt x="19971" y="8893"/>
                      <a:pt x="22371" y="129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85"/>
              <p:cNvSpPr/>
              <p:nvPr/>
            </p:nvSpPr>
            <p:spPr>
              <a:xfrm>
                <a:off x="3983721" y="2940398"/>
                <a:ext cx="68461" cy="68461"/>
              </a:xfrm>
              <a:custGeom>
                <a:rect b="b" l="l" r="r" t="t"/>
                <a:pathLst>
                  <a:path extrusionOk="0" h="68460" w="68460">
                    <a:moveTo>
                      <a:pt x="34288" y="58"/>
                    </a:moveTo>
                    <a:cubicBezTo>
                      <a:pt x="15378" y="58"/>
                      <a:pt x="58" y="15374"/>
                      <a:pt x="58" y="34288"/>
                    </a:cubicBezTo>
                    <a:cubicBezTo>
                      <a:pt x="58" y="53162"/>
                      <a:pt x="15414" y="68519"/>
                      <a:pt x="34288" y="68519"/>
                    </a:cubicBezTo>
                    <a:cubicBezTo>
                      <a:pt x="53199" y="68519"/>
                      <a:pt x="68519" y="53202"/>
                      <a:pt x="68519" y="34288"/>
                    </a:cubicBezTo>
                    <a:cubicBezTo>
                      <a:pt x="68519" y="15378"/>
                      <a:pt x="53202" y="58"/>
                      <a:pt x="34288" y="58"/>
                    </a:cubicBezTo>
                    <a:close/>
                    <a:moveTo>
                      <a:pt x="34288" y="51403"/>
                    </a:moveTo>
                    <a:cubicBezTo>
                      <a:pt x="24852" y="51403"/>
                      <a:pt x="17173" y="43725"/>
                      <a:pt x="17173" y="34288"/>
                    </a:cubicBezTo>
                    <a:cubicBezTo>
                      <a:pt x="17173" y="24835"/>
                      <a:pt x="24835" y="17173"/>
                      <a:pt x="34288" y="17173"/>
                    </a:cubicBezTo>
                    <a:cubicBezTo>
                      <a:pt x="43742" y="17173"/>
                      <a:pt x="51403" y="24835"/>
                      <a:pt x="51403" y="34288"/>
                    </a:cubicBezTo>
                    <a:cubicBezTo>
                      <a:pt x="51403" y="43742"/>
                      <a:pt x="43742" y="51403"/>
                      <a:pt x="34288" y="514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85"/>
              <p:cNvSpPr/>
              <p:nvPr/>
            </p:nvSpPr>
            <p:spPr>
              <a:xfrm>
                <a:off x="3983721" y="3025974"/>
                <a:ext cx="68461" cy="171152"/>
              </a:xfrm>
              <a:custGeom>
                <a:rect b="b" l="l" r="r" t="t"/>
                <a:pathLst>
                  <a:path extrusionOk="0" h="171152" w="68460">
                    <a:moveTo>
                      <a:pt x="42846" y="58"/>
                    </a:moveTo>
                    <a:lnTo>
                      <a:pt x="25731" y="58"/>
                    </a:lnTo>
                    <a:cubicBezTo>
                      <a:pt x="11574" y="58"/>
                      <a:pt x="58" y="11574"/>
                      <a:pt x="58" y="25731"/>
                    </a:cubicBezTo>
                    <a:lnTo>
                      <a:pt x="58" y="145537"/>
                    </a:lnTo>
                    <a:cubicBezTo>
                      <a:pt x="58" y="159694"/>
                      <a:pt x="11574" y="171210"/>
                      <a:pt x="25731" y="171210"/>
                    </a:cubicBezTo>
                    <a:lnTo>
                      <a:pt x="42846" y="171210"/>
                    </a:lnTo>
                    <a:cubicBezTo>
                      <a:pt x="57003" y="171210"/>
                      <a:pt x="68519" y="159694"/>
                      <a:pt x="68519" y="145537"/>
                    </a:cubicBezTo>
                    <a:lnTo>
                      <a:pt x="68519" y="25731"/>
                    </a:lnTo>
                    <a:cubicBezTo>
                      <a:pt x="68519" y="11574"/>
                      <a:pt x="57003" y="58"/>
                      <a:pt x="42846" y="58"/>
                    </a:cubicBezTo>
                    <a:close/>
                    <a:moveTo>
                      <a:pt x="51403" y="145537"/>
                    </a:moveTo>
                    <a:cubicBezTo>
                      <a:pt x="51403" y="150258"/>
                      <a:pt x="47566" y="154095"/>
                      <a:pt x="42846" y="154095"/>
                    </a:cubicBezTo>
                    <a:lnTo>
                      <a:pt x="25731" y="154095"/>
                    </a:lnTo>
                    <a:cubicBezTo>
                      <a:pt x="21010" y="154095"/>
                      <a:pt x="17173" y="150258"/>
                      <a:pt x="17173" y="145537"/>
                    </a:cubicBezTo>
                    <a:lnTo>
                      <a:pt x="17173" y="25731"/>
                    </a:lnTo>
                    <a:cubicBezTo>
                      <a:pt x="17173" y="21010"/>
                      <a:pt x="21010" y="17173"/>
                      <a:pt x="25731" y="17173"/>
                    </a:cubicBezTo>
                    <a:lnTo>
                      <a:pt x="42846" y="17173"/>
                    </a:lnTo>
                    <a:cubicBezTo>
                      <a:pt x="47566" y="17173"/>
                      <a:pt x="51403" y="21010"/>
                      <a:pt x="51403" y="257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15" name="Google Shape;315;p85"/>
            <p:cNvGrpSpPr/>
            <p:nvPr/>
          </p:nvGrpSpPr>
          <p:grpSpPr>
            <a:xfrm>
              <a:off x="1356094" y="2182642"/>
              <a:ext cx="275369" cy="247402"/>
              <a:chOff x="1808125" y="2881614"/>
              <a:chExt cx="367158" cy="329869"/>
            </a:xfrm>
          </p:grpSpPr>
          <p:sp>
            <p:nvSpPr>
              <p:cNvPr id="316" name="Google Shape;316;p85"/>
              <p:cNvSpPr/>
              <p:nvPr/>
            </p:nvSpPr>
            <p:spPr>
              <a:xfrm>
                <a:off x="1865494" y="3111088"/>
                <a:ext cx="14342" cy="14342"/>
              </a:xfrm>
              <a:custGeom>
                <a:rect b="b" l="l" r="r" t="t"/>
                <a:pathLst>
                  <a:path extrusionOk="0" h="14342" w="14342">
                    <a:moveTo>
                      <a:pt x="7211" y="40"/>
                    </a:moveTo>
                    <a:cubicBezTo>
                      <a:pt x="3253" y="40"/>
                      <a:pt x="40" y="3253"/>
                      <a:pt x="40" y="7211"/>
                    </a:cubicBezTo>
                    <a:cubicBezTo>
                      <a:pt x="40" y="11169"/>
                      <a:pt x="3253" y="14382"/>
                      <a:pt x="7211" y="14382"/>
                    </a:cubicBezTo>
                    <a:cubicBezTo>
                      <a:pt x="11169" y="14382"/>
                      <a:pt x="14382" y="11169"/>
                      <a:pt x="14382" y="7211"/>
                    </a:cubicBezTo>
                    <a:cubicBezTo>
                      <a:pt x="14382" y="3253"/>
                      <a:pt x="11169" y="40"/>
                      <a:pt x="7211" y="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p85"/>
              <p:cNvSpPr/>
              <p:nvPr/>
            </p:nvSpPr>
            <p:spPr>
              <a:xfrm>
                <a:off x="1865494" y="3154114"/>
                <a:ext cx="14342" cy="14342"/>
              </a:xfrm>
              <a:custGeom>
                <a:rect b="b" l="l" r="r" t="t"/>
                <a:pathLst>
                  <a:path extrusionOk="0" h="14342" w="14342">
                    <a:moveTo>
                      <a:pt x="7211" y="40"/>
                    </a:moveTo>
                    <a:cubicBezTo>
                      <a:pt x="3253" y="40"/>
                      <a:pt x="40" y="3253"/>
                      <a:pt x="40" y="7211"/>
                    </a:cubicBezTo>
                    <a:cubicBezTo>
                      <a:pt x="40" y="11169"/>
                      <a:pt x="3253" y="14382"/>
                      <a:pt x="7211" y="14382"/>
                    </a:cubicBezTo>
                    <a:cubicBezTo>
                      <a:pt x="11169" y="14382"/>
                      <a:pt x="14382" y="11169"/>
                      <a:pt x="14382" y="7211"/>
                    </a:cubicBezTo>
                    <a:cubicBezTo>
                      <a:pt x="14382" y="3253"/>
                      <a:pt x="11169" y="40"/>
                      <a:pt x="7211" y="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8" name="Google Shape;318;p85"/>
              <p:cNvSpPr/>
              <p:nvPr/>
            </p:nvSpPr>
            <p:spPr>
              <a:xfrm>
                <a:off x="1808125" y="2881614"/>
                <a:ext cx="367158" cy="329869"/>
              </a:xfrm>
              <a:custGeom>
                <a:rect b="b" l="l" r="r" t="t"/>
                <a:pathLst>
                  <a:path extrusionOk="0" h="329868" w="367158">
                    <a:moveTo>
                      <a:pt x="331343" y="40"/>
                    </a:moveTo>
                    <a:cubicBezTo>
                      <a:pt x="319553" y="40"/>
                      <a:pt x="48585" y="40"/>
                      <a:pt x="35895" y="40"/>
                    </a:cubicBezTo>
                    <a:cubicBezTo>
                      <a:pt x="16124" y="40"/>
                      <a:pt x="40" y="16124"/>
                      <a:pt x="40" y="35895"/>
                    </a:cubicBezTo>
                    <a:lnTo>
                      <a:pt x="40" y="78922"/>
                    </a:lnTo>
                    <a:cubicBezTo>
                      <a:pt x="40" y="82882"/>
                      <a:pt x="3250" y="86093"/>
                      <a:pt x="7211" y="86093"/>
                    </a:cubicBezTo>
                    <a:lnTo>
                      <a:pt x="14382" y="86093"/>
                    </a:lnTo>
                    <a:lnTo>
                      <a:pt x="14382" y="308395"/>
                    </a:lnTo>
                    <a:cubicBezTo>
                      <a:pt x="14382" y="320258"/>
                      <a:pt x="24032" y="329908"/>
                      <a:pt x="35895" y="329908"/>
                    </a:cubicBezTo>
                    <a:lnTo>
                      <a:pt x="331343" y="329908"/>
                    </a:lnTo>
                    <a:cubicBezTo>
                      <a:pt x="343206" y="329908"/>
                      <a:pt x="352856" y="320258"/>
                      <a:pt x="352856" y="308395"/>
                    </a:cubicBezTo>
                    <a:lnTo>
                      <a:pt x="352856" y="86093"/>
                    </a:lnTo>
                    <a:lnTo>
                      <a:pt x="360027" y="86093"/>
                    </a:lnTo>
                    <a:cubicBezTo>
                      <a:pt x="363987" y="86093"/>
                      <a:pt x="367198" y="82882"/>
                      <a:pt x="367198" y="78922"/>
                    </a:cubicBezTo>
                    <a:lnTo>
                      <a:pt x="367198" y="35895"/>
                    </a:lnTo>
                    <a:cubicBezTo>
                      <a:pt x="367198" y="16124"/>
                      <a:pt x="351113" y="40"/>
                      <a:pt x="331343" y="40"/>
                    </a:cubicBezTo>
                    <a:close/>
                    <a:moveTo>
                      <a:pt x="212303" y="178739"/>
                    </a:moveTo>
                    <a:lnTo>
                      <a:pt x="188098" y="159374"/>
                    </a:lnTo>
                    <a:cubicBezTo>
                      <a:pt x="185479" y="157280"/>
                      <a:pt x="181759" y="157280"/>
                      <a:pt x="179140" y="159374"/>
                    </a:cubicBezTo>
                    <a:lnTo>
                      <a:pt x="154935" y="178739"/>
                    </a:lnTo>
                    <a:lnTo>
                      <a:pt x="154935" y="14382"/>
                    </a:lnTo>
                    <a:lnTo>
                      <a:pt x="212303" y="14382"/>
                    </a:lnTo>
                    <a:close/>
                    <a:moveTo>
                      <a:pt x="14382" y="35895"/>
                    </a:moveTo>
                    <a:cubicBezTo>
                      <a:pt x="14382" y="24032"/>
                      <a:pt x="24032" y="14382"/>
                      <a:pt x="35895" y="14382"/>
                    </a:cubicBezTo>
                    <a:lnTo>
                      <a:pt x="140593" y="14382"/>
                    </a:lnTo>
                    <a:lnTo>
                      <a:pt x="140593" y="71750"/>
                    </a:lnTo>
                    <a:cubicBezTo>
                      <a:pt x="130556" y="71750"/>
                      <a:pt x="20099" y="71750"/>
                      <a:pt x="14382" y="71750"/>
                    </a:cubicBezTo>
                    <a:close/>
                    <a:moveTo>
                      <a:pt x="338514" y="308395"/>
                    </a:moveTo>
                    <a:cubicBezTo>
                      <a:pt x="338514" y="312351"/>
                      <a:pt x="335298" y="315566"/>
                      <a:pt x="331343" y="315566"/>
                    </a:cubicBezTo>
                    <a:lnTo>
                      <a:pt x="35895" y="315566"/>
                    </a:lnTo>
                    <a:cubicBezTo>
                      <a:pt x="31940" y="315566"/>
                      <a:pt x="28724" y="312351"/>
                      <a:pt x="28724" y="308395"/>
                    </a:cubicBezTo>
                    <a:lnTo>
                      <a:pt x="28724" y="86093"/>
                    </a:lnTo>
                    <a:lnTo>
                      <a:pt x="140593" y="86093"/>
                    </a:lnTo>
                    <a:lnTo>
                      <a:pt x="140593" y="193658"/>
                    </a:lnTo>
                    <a:cubicBezTo>
                      <a:pt x="140593" y="196415"/>
                      <a:pt x="142172" y="198928"/>
                      <a:pt x="144657" y="200121"/>
                    </a:cubicBezTo>
                    <a:cubicBezTo>
                      <a:pt x="147142" y="201317"/>
                      <a:pt x="150091" y="200981"/>
                      <a:pt x="152243" y="199258"/>
                    </a:cubicBezTo>
                    <a:lnTo>
                      <a:pt x="183619" y="174157"/>
                    </a:lnTo>
                    <a:lnTo>
                      <a:pt x="214995" y="199258"/>
                    </a:lnTo>
                    <a:cubicBezTo>
                      <a:pt x="217152" y="200984"/>
                      <a:pt x="220099" y="201314"/>
                      <a:pt x="222581" y="200121"/>
                    </a:cubicBezTo>
                    <a:cubicBezTo>
                      <a:pt x="225065" y="198928"/>
                      <a:pt x="226645" y="196415"/>
                      <a:pt x="226645" y="193658"/>
                    </a:cubicBezTo>
                    <a:lnTo>
                      <a:pt x="226645" y="86093"/>
                    </a:lnTo>
                    <a:lnTo>
                      <a:pt x="338514" y="86093"/>
                    </a:lnTo>
                    <a:close/>
                    <a:moveTo>
                      <a:pt x="352856" y="71750"/>
                    </a:moveTo>
                    <a:lnTo>
                      <a:pt x="226645" y="71750"/>
                    </a:lnTo>
                    <a:lnTo>
                      <a:pt x="226645" y="14382"/>
                    </a:lnTo>
                    <a:lnTo>
                      <a:pt x="331343" y="14382"/>
                    </a:lnTo>
                    <a:cubicBezTo>
                      <a:pt x="343206" y="14382"/>
                      <a:pt x="352856" y="24032"/>
                      <a:pt x="352856" y="3589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9" name="Google Shape;319;p85"/>
              <p:cNvSpPr/>
              <p:nvPr/>
            </p:nvSpPr>
            <p:spPr>
              <a:xfrm>
                <a:off x="2027559" y="3111088"/>
                <a:ext cx="90355" cy="57368"/>
              </a:xfrm>
              <a:custGeom>
                <a:rect b="b" l="l" r="r" t="t"/>
                <a:pathLst>
                  <a:path extrusionOk="0" h="57368" w="90355">
                    <a:moveTo>
                      <a:pt x="7211" y="40"/>
                    </a:moveTo>
                    <a:cubicBezTo>
                      <a:pt x="3250" y="40"/>
                      <a:pt x="40" y="3250"/>
                      <a:pt x="40" y="7211"/>
                    </a:cubicBezTo>
                    <a:lnTo>
                      <a:pt x="40" y="50237"/>
                    </a:lnTo>
                    <a:cubicBezTo>
                      <a:pt x="40" y="54198"/>
                      <a:pt x="3250" y="57408"/>
                      <a:pt x="7211" y="57408"/>
                    </a:cubicBezTo>
                    <a:lnTo>
                      <a:pt x="83224" y="57408"/>
                    </a:lnTo>
                    <a:cubicBezTo>
                      <a:pt x="87185" y="57408"/>
                      <a:pt x="90395" y="54198"/>
                      <a:pt x="90395" y="50237"/>
                    </a:cubicBezTo>
                    <a:lnTo>
                      <a:pt x="90395" y="7211"/>
                    </a:lnTo>
                    <a:cubicBezTo>
                      <a:pt x="90395" y="3250"/>
                      <a:pt x="87185" y="40"/>
                      <a:pt x="83224" y="40"/>
                    </a:cubicBezTo>
                    <a:close/>
                    <a:moveTo>
                      <a:pt x="76053" y="43066"/>
                    </a:moveTo>
                    <a:lnTo>
                      <a:pt x="14382" y="43066"/>
                    </a:lnTo>
                    <a:lnTo>
                      <a:pt x="14382" y="14382"/>
                    </a:lnTo>
                    <a:lnTo>
                      <a:pt x="76053" y="1438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85"/>
              <p:cNvSpPr/>
              <p:nvPr/>
            </p:nvSpPr>
            <p:spPr>
              <a:xfrm>
                <a:off x="1894178" y="3111088"/>
                <a:ext cx="61671" cy="14342"/>
              </a:xfrm>
              <a:custGeom>
                <a:rect b="b" l="l" r="r" t="t"/>
                <a:pathLst>
                  <a:path extrusionOk="0" h="14342" w="61671">
                    <a:moveTo>
                      <a:pt x="54540" y="40"/>
                    </a:moveTo>
                    <a:lnTo>
                      <a:pt x="7211" y="40"/>
                    </a:lnTo>
                    <a:cubicBezTo>
                      <a:pt x="3250" y="40"/>
                      <a:pt x="40" y="3250"/>
                      <a:pt x="40" y="7211"/>
                    </a:cubicBezTo>
                    <a:cubicBezTo>
                      <a:pt x="40" y="11172"/>
                      <a:pt x="3250" y="14382"/>
                      <a:pt x="7211" y="14382"/>
                    </a:cubicBezTo>
                    <a:lnTo>
                      <a:pt x="54540" y="14382"/>
                    </a:lnTo>
                    <a:cubicBezTo>
                      <a:pt x="58501" y="14382"/>
                      <a:pt x="61711" y="11172"/>
                      <a:pt x="61711" y="7211"/>
                    </a:cubicBezTo>
                    <a:cubicBezTo>
                      <a:pt x="61711" y="3250"/>
                      <a:pt x="58501" y="40"/>
                      <a:pt x="54540" y="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85"/>
              <p:cNvSpPr/>
              <p:nvPr/>
            </p:nvSpPr>
            <p:spPr>
              <a:xfrm>
                <a:off x="1894178" y="3154114"/>
                <a:ext cx="61671" cy="14342"/>
              </a:xfrm>
              <a:custGeom>
                <a:rect b="b" l="l" r="r" t="t"/>
                <a:pathLst>
                  <a:path extrusionOk="0" h="14342" w="61671">
                    <a:moveTo>
                      <a:pt x="54540" y="40"/>
                    </a:moveTo>
                    <a:lnTo>
                      <a:pt x="7211" y="40"/>
                    </a:lnTo>
                    <a:cubicBezTo>
                      <a:pt x="3250" y="40"/>
                      <a:pt x="40" y="3250"/>
                      <a:pt x="40" y="7211"/>
                    </a:cubicBezTo>
                    <a:cubicBezTo>
                      <a:pt x="40" y="11172"/>
                      <a:pt x="3250" y="14382"/>
                      <a:pt x="7211" y="14382"/>
                    </a:cubicBezTo>
                    <a:lnTo>
                      <a:pt x="54540" y="14382"/>
                    </a:lnTo>
                    <a:cubicBezTo>
                      <a:pt x="58501" y="14382"/>
                      <a:pt x="61711" y="11172"/>
                      <a:pt x="61711" y="7211"/>
                    </a:cubicBezTo>
                    <a:cubicBezTo>
                      <a:pt x="61711" y="3250"/>
                      <a:pt x="58501" y="40"/>
                      <a:pt x="54540" y="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22" name="Google Shape;322;p85"/>
            <p:cNvGrpSpPr/>
            <p:nvPr/>
          </p:nvGrpSpPr>
          <p:grpSpPr>
            <a:xfrm>
              <a:off x="695913" y="1512365"/>
              <a:ext cx="7677141" cy="304801"/>
              <a:chOff x="695328" y="1347317"/>
              <a:chExt cx="7677141" cy="304801"/>
            </a:xfrm>
          </p:grpSpPr>
          <p:sp>
            <p:nvSpPr>
              <p:cNvPr id="323" name="Google Shape;323;p85"/>
              <p:cNvSpPr/>
              <p:nvPr/>
            </p:nvSpPr>
            <p:spPr>
              <a:xfrm>
                <a:off x="6776891" y="1347318"/>
                <a:ext cx="1595578" cy="304800"/>
              </a:xfrm>
              <a:prstGeom prst="chevron">
                <a:avLst>
                  <a:gd fmla="val 32323" name="adj"/>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4" name="Google Shape;324;p85"/>
              <p:cNvSpPr/>
              <p:nvPr/>
            </p:nvSpPr>
            <p:spPr>
              <a:xfrm>
                <a:off x="5256500" y="1347318"/>
                <a:ext cx="1595578" cy="304800"/>
              </a:xfrm>
              <a:prstGeom prst="chevron">
                <a:avLst>
                  <a:gd fmla="val 32323"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5" name="Google Shape;325;p85"/>
              <p:cNvSpPr/>
              <p:nvPr/>
            </p:nvSpPr>
            <p:spPr>
              <a:xfrm>
                <a:off x="3736110" y="1347318"/>
                <a:ext cx="1595578" cy="304800"/>
              </a:xfrm>
              <a:prstGeom prst="chevron">
                <a:avLst>
                  <a:gd fmla="val 32323" name="adj"/>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6" name="Google Shape;326;p85"/>
              <p:cNvSpPr/>
              <p:nvPr/>
            </p:nvSpPr>
            <p:spPr>
              <a:xfrm>
                <a:off x="2215719" y="1347318"/>
                <a:ext cx="1595578" cy="304800"/>
              </a:xfrm>
              <a:prstGeom prst="chevron">
                <a:avLst>
                  <a:gd fmla="val 32323"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7" name="Google Shape;327;p85"/>
              <p:cNvSpPr/>
              <p:nvPr/>
            </p:nvSpPr>
            <p:spPr>
              <a:xfrm>
                <a:off x="695328" y="1347317"/>
                <a:ext cx="1595578" cy="304800"/>
              </a:xfrm>
              <a:prstGeom prst="chevron">
                <a:avLst>
                  <a:gd fmla="val 32323" name="adj"/>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grpSp>
        <p:nvGrpSpPr>
          <p:cNvPr id="328" name="Google Shape;328;p85"/>
          <p:cNvGrpSpPr/>
          <p:nvPr/>
        </p:nvGrpSpPr>
        <p:grpSpPr>
          <a:xfrm>
            <a:off x="691625" y="2753824"/>
            <a:ext cx="7650366" cy="1619808"/>
            <a:chOff x="711910" y="2709688"/>
            <a:chExt cx="7650366" cy="1007727"/>
          </a:xfrm>
        </p:grpSpPr>
        <p:sp>
          <p:nvSpPr>
            <p:cNvPr id="329" name="Google Shape;329;p85"/>
            <p:cNvSpPr/>
            <p:nvPr/>
          </p:nvSpPr>
          <p:spPr>
            <a:xfrm>
              <a:off x="711910" y="2709688"/>
              <a:ext cx="1562414" cy="97719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lt2"/>
                  </a:solidFill>
                  <a:latin typeface="Arial"/>
                  <a:ea typeface="Arial"/>
                  <a:cs typeface="Arial"/>
                  <a:sym typeface="Arial"/>
                </a:rPr>
                <a:t>Thema 1</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p:txBody>
        </p:sp>
        <p:sp>
          <p:nvSpPr>
            <p:cNvPr id="330" name="Google Shape;330;p85"/>
            <p:cNvSpPr/>
            <p:nvPr/>
          </p:nvSpPr>
          <p:spPr>
            <a:xfrm>
              <a:off x="2232255" y="2740224"/>
              <a:ext cx="1562414" cy="97719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lt2"/>
                  </a:solidFill>
                  <a:latin typeface="Arial"/>
                  <a:ea typeface="Arial"/>
                  <a:cs typeface="Arial"/>
                  <a:sym typeface="Arial"/>
                </a:rPr>
                <a:t>Thema 2</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p:txBody>
        </p:sp>
        <p:sp>
          <p:nvSpPr>
            <p:cNvPr id="331" name="Google Shape;331;p85"/>
            <p:cNvSpPr/>
            <p:nvPr/>
          </p:nvSpPr>
          <p:spPr>
            <a:xfrm>
              <a:off x="3811297" y="2726065"/>
              <a:ext cx="1562414" cy="97719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lt2"/>
                  </a:solidFill>
                  <a:latin typeface="Arial"/>
                  <a:ea typeface="Arial"/>
                  <a:cs typeface="Arial"/>
                  <a:sym typeface="Arial"/>
                </a:rPr>
                <a:t>Thema 3</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p:txBody>
        </p:sp>
        <p:sp>
          <p:nvSpPr>
            <p:cNvPr id="332" name="Google Shape;332;p85"/>
            <p:cNvSpPr/>
            <p:nvPr/>
          </p:nvSpPr>
          <p:spPr>
            <a:xfrm>
              <a:off x="5261696" y="2735154"/>
              <a:ext cx="1562414" cy="97719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lt2"/>
                  </a:solidFill>
                  <a:latin typeface="Arial"/>
                  <a:ea typeface="Arial"/>
                  <a:cs typeface="Arial"/>
                  <a:sym typeface="Arial"/>
                </a:rPr>
                <a:t>Thema 4</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p:txBody>
        </p:sp>
        <p:sp>
          <p:nvSpPr>
            <p:cNvPr id="333" name="Google Shape;333;p85"/>
            <p:cNvSpPr/>
            <p:nvPr/>
          </p:nvSpPr>
          <p:spPr>
            <a:xfrm>
              <a:off x="6799862" y="2735154"/>
              <a:ext cx="1562414" cy="97719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lt2"/>
                  </a:solidFill>
                  <a:latin typeface="Arial"/>
                  <a:ea typeface="Arial"/>
                  <a:cs typeface="Arial"/>
                  <a:sym typeface="Arial"/>
                </a:rPr>
                <a:t>Thema 5</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a:p>
              <a:pPr indent="-171450" lvl="0" marL="171450" marR="0" rtl="0" algn="l">
                <a:lnSpc>
                  <a:spcPct val="100000"/>
                </a:lnSpc>
                <a:spcBef>
                  <a:spcPts val="450"/>
                </a:spcBef>
                <a:spcAft>
                  <a:spcPts val="0"/>
                </a:spcAft>
                <a:buClr>
                  <a:schemeClr val="dk2"/>
                </a:buClr>
                <a:buSzPts val="1100"/>
                <a:buFont typeface="Noto Sans Symbols"/>
                <a:buChar char="▪"/>
              </a:pPr>
              <a:r>
                <a:rPr b="0" i="0" lang="de-DE" sz="1100" u="none" cap="none" strike="noStrike">
                  <a:solidFill>
                    <a:schemeClr val="lt2"/>
                  </a:solidFill>
                  <a:latin typeface="Arial"/>
                  <a:ea typeface="Arial"/>
                  <a:cs typeface="Arial"/>
                  <a:sym typeface="Arial"/>
                </a:rPr>
                <a:t>Tbd</a:t>
              </a:r>
              <a:endParaRPr b="0" i="0" sz="1100" u="none" cap="none" strike="noStrike">
                <a:solidFill>
                  <a:schemeClr val="lt2"/>
                </a:solidFill>
                <a:latin typeface="Arial"/>
                <a:ea typeface="Arial"/>
                <a:cs typeface="Arial"/>
                <a:sym typeface="Arial"/>
              </a:endParaRPr>
            </a:p>
          </p:txBody>
        </p:sp>
      </p:grpSp>
      <p:sp>
        <p:nvSpPr>
          <p:cNvPr id="334" name="Google Shape;334;p8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35" name="Google Shape;335;p85"/>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75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75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ilkomponenten">
  <p:cSld name="Teilkomponenten">
    <p:spTree>
      <p:nvGrpSpPr>
        <p:cNvPr id="336" name="Shape 336"/>
        <p:cNvGrpSpPr/>
        <p:nvPr/>
      </p:nvGrpSpPr>
      <p:grpSpPr>
        <a:xfrm>
          <a:off x="0" y="0"/>
          <a:ext cx="0" cy="0"/>
          <a:chOff x="0" y="0"/>
          <a:chExt cx="0" cy="0"/>
        </a:xfrm>
      </p:grpSpPr>
      <p:grpSp>
        <p:nvGrpSpPr>
          <p:cNvPr id="337" name="Google Shape;337;p86"/>
          <p:cNvGrpSpPr/>
          <p:nvPr/>
        </p:nvGrpSpPr>
        <p:grpSpPr>
          <a:xfrm>
            <a:off x="5244246" y="3493398"/>
            <a:ext cx="1422720" cy="921600"/>
            <a:chOff x="4256606" y="1958399"/>
            <a:chExt cx="1422720" cy="921600"/>
          </a:xfrm>
        </p:grpSpPr>
        <p:sp>
          <p:nvSpPr>
            <p:cNvPr id="338" name="Google Shape;338;p86"/>
            <p:cNvSpPr/>
            <p:nvPr/>
          </p:nvSpPr>
          <p:spPr>
            <a:xfrm>
              <a:off x="4256606" y="1958399"/>
              <a:ext cx="1422720" cy="921600"/>
            </a:xfrm>
            <a:prstGeom prst="roundRect">
              <a:avLst>
                <a:gd fmla="val 10000" name="adj"/>
              </a:avLst>
            </a:prstGeom>
            <a:solidFill>
              <a:schemeClr val="lt1">
                <a:alpha val="89019"/>
              </a:schemeClr>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86"/>
            <p:cNvSpPr txBox="1"/>
            <p:nvPr/>
          </p:nvSpPr>
          <p:spPr>
            <a:xfrm>
              <a:off x="4703667" y="2209044"/>
              <a:ext cx="955414" cy="650710"/>
            </a:xfrm>
            <a:prstGeom prst="rect">
              <a:avLst/>
            </a:prstGeom>
            <a:noFill/>
            <a:ln>
              <a:noFill/>
            </a:ln>
          </p:spPr>
          <p:txBody>
            <a:bodyPr anchorCtr="0" anchor="t" bIns="45700" lIns="45700" spcFirstLastPara="1" rIns="45700" wrap="square" tIns="45700">
              <a:noAutofit/>
            </a:bodyPr>
            <a:lstStyle/>
            <a:p>
              <a:pPr indent="-57150" lvl="1" marL="57150" marR="0" rtl="0" algn="l">
                <a:lnSpc>
                  <a:spcPct val="90000"/>
                </a:lnSpc>
                <a:spcBef>
                  <a:spcPts val="0"/>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Djaskdjkals</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Djasjdkalsjdks</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dkjsakdljasdjk</a:t>
              </a:r>
              <a:endParaRPr b="0" i="0" sz="900" u="none" cap="none" strike="noStrike">
                <a:solidFill>
                  <a:schemeClr val="dk1"/>
                </a:solidFill>
                <a:latin typeface="Arial"/>
                <a:ea typeface="Arial"/>
                <a:cs typeface="Arial"/>
                <a:sym typeface="Arial"/>
              </a:endParaRPr>
            </a:p>
          </p:txBody>
        </p:sp>
      </p:grpSp>
      <p:grpSp>
        <p:nvGrpSpPr>
          <p:cNvPr id="340" name="Google Shape;340;p86"/>
          <p:cNvGrpSpPr/>
          <p:nvPr/>
        </p:nvGrpSpPr>
        <p:grpSpPr>
          <a:xfrm>
            <a:off x="1417458" y="3493398"/>
            <a:ext cx="1422720" cy="921600"/>
            <a:chOff x="429818" y="1958399"/>
            <a:chExt cx="1422720" cy="921600"/>
          </a:xfrm>
        </p:grpSpPr>
        <p:sp>
          <p:nvSpPr>
            <p:cNvPr id="341" name="Google Shape;341;p86"/>
            <p:cNvSpPr/>
            <p:nvPr/>
          </p:nvSpPr>
          <p:spPr>
            <a:xfrm>
              <a:off x="429818" y="1958399"/>
              <a:ext cx="1422720" cy="921600"/>
            </a:xfrm>
            <a:prstGeom prst="roundRect">
              <a:avLst>
                <a:gd fmla="val 10000" name="adj"/>
              </a:avLst>
            </a:prstGeom>
            <a:solidFill>
              <a:schemeClr val="lt1">
                <a:alpha val="89019"/>
              </a:schemeClr>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86"/>
            <p:cNvSpPr txBox="1"/>
            <p:nvPr/>
          </p:nvSpPr>
          <p:spPr>
            <a:xfrm>
              <a:off x="450063" y="2209044"/>
              <a:ext cx="955414" cy="650710"/>
            </a:xfrm>
            <a:prstGeom prst="rect">
              <a:avLst/>
            </a:prstGeom>
            <a:noFill/>
            <a:ln>
              <a:noFill/>
            </a:ln>
          </p:spPr>
          <p:txBody>
            <a:bodyPr anchorCtr="0" anchor="t" bIns="34275" lIns="34275" spcFirstLastPara="1" rIns="34275" wrap="square" tIns="34275">
              <a:noAutofit/>
            </a:bodyPr>
            <a:lstStyle/>
            <a:p>
              <a:pPr indent="-57150" lvl="1" marL="57150" marR="0" rtl="0" algn="l">
                <a:lnSpc>
                  <a:spcPct val="100000"/>
                </a:lnSpc>
                <a:spcBef>
                  <a:spcPts val="0"/>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Dasdasdsa</a:t>
              </a:r>
              <a:endParaRPr b="0" i="0" sz="900" u="none" cap="none" strike="noStrike">
                <a:solidFill>
                  <a:schemeClr val="dk1"/>
                </a:solidFill>
                <a:latin typeface="Arial"/>
                <a:ea typeface="Arial"/>
                <a:cs typeface="Arial"/>
                <a:sym typeface="Arial"/>
              </a:endParaRPr>
            </a:p>
            <a:p>
              <a:pPr indent="-57150" lvl="1" marL="57150" marR="0" rtl="0" algn="l">
                <a:lnSpc>
                  <a:spcPct val="10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Dasdasdad</a:t>
              </a:r>
              <a:endParaRPr b="0" i="0" sz="900" u="none" cap="none" strike="noStrike">
                <a:solidFill>
                  <a:schemeClr val="dk1"/>
                </a:solidFill>
                <a:latin typeface="Arial"/>
                <a:ea typeface="Arial"/>
                <a:cs typeface="Arial"/>
                <a:sym typeface="Arial"/>
              </a:endParaRPr>
            </a:p>
            <a:p>
              <a:pPr indent="-57150" lvl="1" marL="57150" marR="0" rtl="0" algn="l">
                <a:lnSpc>
                  <a:spcPct val="10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dasdasda</a:t>
              </a:r>
              <a:endParaRPr b="0" i="0" sz="900" u="none" cap="none" strike="noStrike">
                <a:solidFill>
                  <a:schemeClr val="dk1"/>
                </a:solidFill>
                <a:latin typeface="Arial"/>
                <a:ea typeface="Arial"/>
                <a:cs typeface="Arial"/>
                <a:sym typeface="Arial"/>
              </a:endParaRPr>
            </a:p>
          </p:txBody>
        </p:sp>
      </p:grpSp>
      <p:grpSp>
        <p:nvGrpSpPr>
          <p:cNvPr id="343" name="Google Shape;343;p86"/>
          <p:cNvGrpSpPr/>
          <p:nvPr/>
        </p:nvGrpSpPr>
        <p:grpSpPr>
          <a:xfrm>
            <a:off x="5242837" y="1534999"/>
            <a:ext cx="1422720" cy="921600"/>
            <a:chOff x="4255197" y="0"/>
            <a:chExt cx="1422720" cy="921600"/>
          </a:xfrm>
        </p:grpSpPr>
        <p:sp>
          <p:nvSpPr>
            <p:cNvPr id="344" name="Google Shape;344;p86"/>
            <p:cNvSpPr/>
            <p:nvPr/>
          </p:nvSpPr>
          <p:spPr>
            <a:xfrm>
              <a:off x="4255197" y="0"/>
              <a:ext cx="1422720" cy="921600"/>
            </a:xfrm>
            <a:prstGeom prst="roundRect">
              <a:avLst>
                <a:gd fmla="val 10000" name="adj"/>
              </a:avLst>
            </a:prstGeom>
            <a:solidFill>
              <a:schemeClr val="lt1">
                <a:alpha val="89019"/>
              </a:schemeClr>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86"/>
            <p:cNvSpPr txBox="1"/>
            <p:nvPr/>
          </p:nvSpPr>
          <p:spPr>
            <a:xfrm>
              <a:off x="4702258" y="20245"/>
              <a:ext cx="955414" cy="650710"/>
            </a:xfrm>
            <a:prstGeom prst="rect">
              <a:avLst/>
            </a:prstGeom>
            <a:noFill/>
            <a:ln>
              <a:noFill/>
            </a:ln>
          </p:spPr>
          <p:txBody>
            <a:bodyPr anchorCtr="0" anchor="t" bIns="34275" lIns="34275" spcFirstLastPara="1" rIns="34275" wrap="square" tIns="34275">
              <a:noAutofit/>
            </a:bodyPr>
            <a:lstStyle/>
            <a:p>
              <a:pPr indent="0" lvl="1" marL="57150" marR="0" rtl="0" algn="l">
                <a:lnSpc>
                  <a:spcPct val="90000"/>
                </a:lnSpc>
                <a:spcBef>
                  <a:spcPts val="0"/>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Tbd</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Ffhsdfhsdjkh</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fjsdjfksljflsk</a:t>
              </a:r>
              <a:endParaRPr b="0" i="0" sz="900" u="none" cap="none" strike="noStrike">
                <a:solidFill>
                  <a:schemeClr val="dk1"/>
                </a:solidFill>
                <a:latin typeface="Arial"/>
                <a:ea typeface="Arial"/>
                <a:cs typeface="Arial"/>
                <a:sym typeface="Arial"/>
              </a:endParaRPr>
            </a:p>
            <a:p>
              <a:pPr indent="0" lvl="1" marL="57150" marR="0" rtl="0" algn="l">
                <a:lnSpc>
                  <a:spcPct val="90000"/>
                </a:lnSpc>
                <a:spcBef>
                  <a:spcPts val="135"/>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p:txBody>
        </p:sp>
      </p:grpSp>
      <p:grpSp>
        <p:nvGrpSpPr>
          <p:cNvPr id="346" name="Google Shape;346;p86"/>
          <p:cNvGrpSpPr/>
          <p:nvPr/>
        </p:nvGrpSpPr>
        <p:grpSpPr>
          <a:xfrm>
            <a:off x="1416035" y="1534999"/>
            <a:ext cx="1422720" cy="921600"/>
            <a:chOff x="428395" y="0"/>
            <a:chExt cx="1422720" cy="921600"/>
          </a:xfrm>
        </p:grpSpPr>
        <p:sp>
          <p:nvSpPr>
            <p:cNvPr id="347" name="Google Shape;347;p86"/>
            <p:cNvSpPr/>
            <p:nvPr/>
          </p:nvSpPr>
          <p:spPr>
            <a:xfrm>
              <a:off x="428395" y="0"/>
              <a:ext cx="1422720" cy="921600"/>
            </a:xfrm>
            <a:prstGeom prst="roundRect">
              <a:avLst>
                <a:gd fmla="val 10000" name="adj"/>
              </a:avLst>
            </a:prstGeom>
            <a:solidFill>
              <a:schemeClr val="lt1">
                <a:alpha val="89019"/>
              </a:schemeClr>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86"/>
            <p:cNvSpPr txBox="1"/>
            <p:nvPr/>
          </p:nvSpPr>
          <p:spPr>
            <a:xfrm>
              <a:off x="448640" y="20245"/>
              <a:ext cx="955414" cy="650710"/>
            </a:xfrm>
            <a:prstGeom prst="rect">
              <a:avLst/>
            </a:prstGeom>
            <a:noFill/>
            <a:ln>
              <a:noFill/>
            </a:ln>
          </p:spPr>
          <p:txBody>
            <a:bodyPr anchorCtr="0" anchor="t" bIns="34275" lIns="34275" spcFirstLastPara="1" rIns="34275" wrap="square" tIns="34275">
              <a:noAutofit/>
            </a:bodyPr>
            <a:lstStyle/>
            <a:p>
              <a:pPr indent="0" lvl="1" marL="57150" marR="0" rtl="0" algn="l">
                <a:lnSpc>
                  <a:spcPct val="90000"/>
                </a:lnSpc>
                <a:spcBef>
                  <a:spcPts val="0"/>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a:p>
              <a:pPr indent="0" lvl="1" marL="57150" marR="0" rtl="0" algn="l">
                <a:lnSpc>
                  <a:spcPct val="90000"/>
                </a:lnSpc>
                <a:spcBef>
                  <a:spcPts val="135"/>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Tbd</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Tbd</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de-DE" sz="900" u="none" cap="none" strike="noStrike">
                  <a:solidFill>
                    <a:schemeClr val="dk1"/>
                  </a:solidFill>
                  <a:latin typeface="Arial"/>
                  <a:ea typeface="Arial"/>
                  <a:cs typeface="Arial"/>
                  <a:sym typeface="Arial"/>
                </a:rPr>
                <a:t>Tbd</a:t>
              </a:r>
              <a:endParaRPr b="0" i="0" sz="900" u="none" cap="none" strike="noStrike">
                <a:solidFill>
                  <a:schemeClr val="dk1"/>
                </a:solidFill>
                <a:latin typeface="Arial"/>
                <a:ea typeface="Arial"/>
                <a:cs typeface="Arial"/>
                <a:sym typeface="Arial"/>
              </a:endParaRPr>
            </a:p>
            <a:p>
              <a:pPr indent="-38100" lvl="1" marL="114300" marR="0" rtl="0" algn="l">
                <a:lnSpc>
                  <a:spcPct val="90000"/>
                </a:lnSpc>
                <a:spcBef>
                  <a:spcPts val="135"/>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grpSp>
      <p:grpSp>
        <p:nvGrpSpPr>
          <p:cNvPr id="349" name="Google Shape;349;p86"/>
          <p:cNvGrpSpPr/>
          <p:nvPr/>
        </p:nvGrpSpPr>
        <p:grpSpPr>
          <a:xfrm>
            <a:off x="2772897" y="1699159"/>
            <a:ext cx="1247040" cy="1247040"/>
            <a:chOff x="1785257" y="164160"/>
            <a:chExt cx="1247040" cy="1247040"/>
          </a:xfrm>
        </p:grpSpPr>
        <p:sp>
          <p:nvSpPr>
            <p:cNvPr id="350" name="Google Shape;350;p86"/>
            <p:cNvSpPr/>
            <p:nvPr/>
          </p:nvSpPr>
          <p:spPr>
            <a:xfrm>
              <a:off x="1785257" y="164160"/>
              <a:ext cx="1247040" cy="124704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7F7F">
                <a:alpha val="40000"/>
              </a:srgbClr>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86"/>
            <p:cNvSpPr txBox="1"/>
            <p:nvPr/>
          </p:nvSpPr>
          <p:spPr>
            <a:xfrm>
              <a:off x="2150507" y="529410"/>
              <a:ext cx="881790" cy="881790"/>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Inhalt 1</a:t>
              </a:r>
              <a:endParaRPr b="0" i="0" sz="1400" u="none" cap="none" strike="noStrike">
                <a:solidFill>
                  <a:srgbClr val="000000"/>
                </a:solidFill>
                <a:latin typeface="Arial"/>
                <a:ea typeface="Arial"/>
                <a:cs typeface="Arial"/>
                <a:sym typeface="Arial"/>
              </a:endParaRPr>
            </a:p>
          </p:txBody>
        </p:sp>
      </p:grpSp>
      <p:grpSp>
        <p:nvGrpSpPr>
          <p:cNvPr id="352" name="Google Shape;352;p86"/>
          <p:cNvGrpSpPr/>
          <p:nvPr/>
        </p:nvGrpSpPr>
        <p:grpSpPr>
          <a:xfrm>
            <a:off x="4076440" y="1699159"/>
            <a:ext cx="1247040" cy="1247040"/>
            <a:chOff x="3088800" y="164160"/>
            <a:chExt cx="1247040" cy="1247040"/>
          </a:xfrm>
        </p:grpSpPr>
        <p:sp>
          <p:nvSpPr>
            <p:cNvPr id="353" name="Google Shape;353;p86"/>
            <p:cNvSpPr/>
            <p:nvPr/>
          </p:nvSpPr>
          <p:spPr>
            <a:xfrm rot="5400000">
              <a:off x="3088800" y="164160"/>
              <a:ext cx="1247040" cy="124704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7F7F">
                <a:alpha val="40000"/>
              </a:srgbClr>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86"/>
            <p:cNvSpPr txBox="1"/>
            <p:nvPr/>
          </p:nvSpPr>
          <p:spPr>
            <a:xfrm>
              <a:off x="3088800" y="529410"/>
              <a:ext cx="881790" cy="881790"/>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Inhalt 2</a:t>
              </a:r>
              <a:endParaRPr b="0" i="0" sz="1400" u="none" cap="none" strike="noStrike">
                <a:solidFill>
                  <a:srgbClr val="000000"/>
                </a:solidFill>
                <a:latin typeface="Arial"/>
                <a:ea typeface="Arial"/>
                <a:cs typeface="Arial"/>
                <a:sym typeface="Arial"/>
              </a:endParaRPr>
            </a:p>
          </p:txBody>
        </p:sp>
      </p:grpSp>
      <p:grpSp>
        <p:nvGrpSpPr>
          <p:cNvPr id="355" name="Google Shape;355;p86"/>
          <p:cNvGrpSpPr/>
          <p:nvPr/>
        </p:nvGrpSpPr>
        <p:grpSpPr>
          <a:xfrm>
            <a:off x="4076440" y="3003798"/>
            <a:ext cx="1247040" cy="1247040"/>
            <a:chOff x="3088800" y="1468799"/>
            <a:chExt cx="1247040" cy="1247040"/>
          </a:xfrm>
        </p:grpSpPr>
        <p:sp>
          <p:nvSpPr>
            <p:cNvPr id="356" name="Google Shape;356;p86"/>
            <p:cNvSpPr/>
            <p:nvPr/>
          </p:nvSpPr>
          <p:spPr>
            <a:xfrm rot="10800000">
              <a:off x="3088800" y="1468799"/>
              <a:ext cx="1247040" cy="124704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7F7F">
                <a:alpha val="40000"/>
              </a:srgbClr>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86"/>
            <p:cNvSpPr txBox="1"/>
            <p:nvPr/>
          </p:nvSpPr>
          <p:spPr>
            <a:xfrm>
              <a:off x="3088800" y="1468799"/>
              <a:ext cx="881790" cy="881790"/>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Inhalt 3</a:t>
              </a:r>
              <a:endParaRPr b="0" i="0" sz="1400" u="none" cap="none" strike="noStrike">
                <a:solidFill>
                  <a:srgbClr val="000000"/>
                </a:solidFill>
                <a:latin typeface="Arial"/>
                <a:ea typeface="Arial"/>
                <a:cs typeface="Arial"/>
                <a:sym typeface="Arial"/>
              </a:endParaRPr>
            </a:p>
          </p:txBody>
        </p:sp>
      </p:grpSp>
      <p:grpSp>
        <p:nvGrpSpPr>
          <p:cNvPr id="358" name="Google Shape;358;p86"/>
          <p:cNvGrpSpPr/>
          <p:nvPr/>
        </p:nvGrpSpPr>
        <p:grpSpPr>
          <a:xfrm>
            <a:off x="2771800" y="3003798"/>
            <a:ext cx="1247040" cy="1247040"/>
            <a:chOff x="1784160" y="1468799"/>
            <a:chExt cx="1247040" cy="1247040"/>
          </a:xfrm>
        </p:grpSpPr>
        <p:sp>
          <p:nvSpPr>
            <p:cNvPr id="359" name="Google Shape;359;p86"/>
            <p:cNvSpPr/>
            <p:nvPr/>
          </p:nvSpPr>
          <p:spPr>
            <a:xfrm rot="-5400000">
              <a:off x="1784160" y="1468799"/>
              <a:ext cx="1247040" cy="124704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7F7F">
                <a:alpha val="40000"/>
              </a:srgbClr>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86"/>
            <p:cNvSpPr txBox="1"/>
            <p:nvPr/>
          </p:nvSpPr>
          <p:spPr>
            <a:xfrm>
              <a:off x="2149410" y="1468799"/>
              <a:ext cx="881790" cy="881790"/>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Inhalt 4</a:t>
              </a:r>
              <a:endParaRPr b="0" i="0" sz="1400" u="none" cap="none" strike="noStrike">
                <a:solidFill>
                  <a:srgbClr val="000000"/>
                </a:solidFill>
                <a:latin typeface="Arial"/>
                <a:ea typeface="Arial"/>
                <a:cs typeface="Arial"/>
                <a:sym typeface="Arial"/>
              </a:endParaRPr>
            </a:p>
          </p:txBody>
        </p:sp>
      </p:grpSp>
      <p:sp>
        <p:nvSpPr>
          <p:cNvPr id="361" name="Google Shape;361;p86"/>
          <p:cNvSpPr/>
          <p:nvPr/>
        </p:nvSpPr>
        <p:spPr>
          <a:xfrm>
            <a:off x="3832360" y="2715798"/>
            <a:ext cx="430560" cy="374400"/>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86"/>
          <p:cNvSpPr/>
          <p:nvPr/>
        </p:nvSpPr>
        <p:spPr>
          <a:xfrm rot="10800000">
            <a:off x="3832360" y="2859798"/>
            <a:ext cx="430560" cy="374400"/>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8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64" name="Google Shape;364;p86"/>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iendiagramm">
  <p:cSld name="Liniendiagramm">
    <p:spTree>
      <p:nvGrpSpPr>
        <p:cNvPr id="365" name="Shape 365"/>
        <p:cNvGrpSpPr/>
        <p:nvPr/>
      </p:nvGrpSpPr>
      <p:grpSpPr>
        <a:xfrm>
          <a:off x="0" y="0"/>
          <a:ext cx="0" cy="0"/>
          <a:chOff x="0" y="0"/>
          <a:chExt cx="0" cy="0"/>
        </a:xfrm>
      </p:grpSpPr>
      <p:pic>
        <p:nvPicPr>
          <p:cNvPr id="366" name="Google Shape;366;p87"/>
          <p:cNvPicPr preferRelativeResize="0"/>
          <p:nvPr/>
        </p:nvPicPr>
        <p:blipFill rotWithShape="1">
          <a:blip r:embed="rId2">
            <a:alphaModFix/>
          </a:blip>
          <a:srcRect b="0" l="0" r="0" t="0"/>
          <a:stretch/>
        </p:blipFill>
        <p:spPr>
          <a:xfrm>
            <a:off x="685800" y="1203598"/>
            <a:ext cx="6982544" cy="3400152"/>
          </a:xfrm>
          <a:prstGeom prst="rect">
            <a:avLst/>
          </a:prstGeom>
          <a:noFill/>
          <a:ln>
            <a:noFill/>
          </a:ln>
        </p:spPr>
      </p:pic>
      <p:sp>
        <p:nvSpPr>
          <p:cNvPr id="367" name="Google Shape;367;p8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68" name="Google Shape;368;p87"/>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äulendiagramm">
  <p:cSld name="Säulendiagramm">
    <p:spTree>
      <p:nvGrpSpPr>
        <p:cNvPr id="369" name="Shape 369"/>
        <p:cNvGrpSpPr/>
        <p:nvPr/>
      </p:nvGrpSpPr>
      <p:grpSpPr>
        <a:xfrm>
          <a:off x="0" y="0"/>
          <a:ext cx="0" cy="0"/>
          <a:chOff x="0" y="0"/>
          <a:chExt cx="0" cy="0"/>
        </a:xfrm>
      </p:grpSpPr>
      <p:pic>
        <p:nvPicPr>
          <p:cNvPr id="370" name="Google Shape;370;p88"/>
          <p:cNvPicPr preferRelativeResize="0"/>
          <p:nvPr/>
        </p:nvPicPr>
        <p:blipFill rotWithShape="1">
          <a:blip r:embed="rId2">
            <a:alphaModFix/>
          </a:blip>
          <a:srcRect b="0" l="0" r="0" t="0"/>
          <a:stretch/>
        </p:blipFill>
        <p:spPr>
          <a:xfrm>
            <a:off x="648547" y="1130646"/>
            <a:ext cx="6921336" cy="3540607"/>
          </a:xfrm>
          <a:prstGeom prst="rect">
            <a:avLst/>
          </a:prstGeom>
          <a:noFill/>
          <a:ln>
            <a:noFill/>
          </a:ln>
        </p:spPr>
      </p:pic>
      <p:sp>
        <p:nvSpPr>
          <p:cNvPr id="371" name="Google Shape;371;p8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72" name="Google Shape;372;p88"/>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reisdiagramm">
  <p:cSld name="Kreisdiagramm">
    <p:spTree>
      <p:nvGrpSpPr>
        <p:cNvPr id="373" name="Shape 373"/>
        <p:cNvGrpSpPr/>
        <p:nvPr/>
      </p:nvGrpSpPr>
      <p:grpSpPr>
        <a:xfrm>
          <a:off x="0" y="0"/>
          <a:ext cx="0" cy="0"/>
          <a:chOff x="0" y="0"/>
          <a:chExt cx="0" cy="0"/>
        </a:xfrm>
      </p:grpSpPr>
      <p:pic>
        <p:nvPicPr>
          <p:cNvPr id="374" name="Google Shape;374;p89"/>
          <p:cNvPicPr preferRelativeResize="0"/>
          <p:nvPr/>
        </p:nvPicPr>
        <p:blipFill rotWithShape="1">
          <a:blip r:embed="rId2">
            <a:alphaModFix/>
          </a:blip>
          <a:srcRect b="0" l="0" r="0" t="0"/>
          <a:stretch/>
        </p:blipFill>
        <p:spPr>
          <a:xfrm>
            <a:off x="685800" y="1131590"/>
            <a:ext cx="6910536" cy="3472160"/>
          </a:xfrm>
          <a:prstGeom prst="rect">
            <a:avLst/>
          </a:prstGeom>
          <a:noFill/>
          <a:ln>
            <a:noFill/>
          </a:ln>
        </p:spPr>
      </p:pic>
      <p:sp>
        <p:nvSpPr>
          <p:cNvPr id="375" name="Google Shape;375;p8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76" name="Google Shape;376;p89"/>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luss_Magenta_Mainz">
  <p:cSld name="Abschluss_Magenta_Mainz">
    <p:spTree>
      <p:nvGrpSpPr>
        <p:cNvPr id="377" name="Shape 377"/>
        <p:cNvGrpSpPr/>
        <p:nvPr/>
      </p:nvGrpSpPr>
      <p:grpSpPr>
        <a:xfrm>
          <a:off x="0" y="0"/>
          <a:ext cx="0" cy="0"/>
          <a:chOff x="0" y="0"/>
          <a:chExt cx="0" cy="0"/>
        </a:xfrm>
      </p:grpSpPr>
      <p:sp>
        <p:nvSpPr>
          <p:cNvPr id="378" name="Google Shape;378;p90"/>
          <p:cNvSpPr/>
          <p:nvPr/>
        </p:nvSpPr>
        <p:spPr>
          <a:xfrm>
            <a:off x="0" y="1059582"/>
            <a:ext cx="9144000" cy="3290887"/>
          </a:xfrm>
          <a:prstGeom prst="rect">
            <a:avLst/>
          </a:prstGeom>
          <a:solidFill>
            <a:srgbClr val="8F19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379" name="Google Shape;379;p90"/>
          <p:cNvPicPr preferRelativeResize="0"/>
          <p:nvPr/>
        </p:nvPicPr>
        <p:blipFill rotWithShape="1">
          <a:blip r:embed="rId2">
            <a:alphaModFix/>
          </a:blip>
          <a:srcRect b="0" l="0" r="0" t="0"/>
          <a:stretch/>
        </p:blipFill>
        <p:spPr>
          <a:xfrm>
            <a:off x="7812360" y="4757076"/>
            <a:ext cx="655230" cy="216000"/>
          </a:xfrm>
          <a:prstGeom prst="rect">
            <a:avLst/>
          </a:prstGeom>
          <a:noFill/>
          <a:ln>
            <a:noFill/>
          </a:ln>
        </p:spPr>
      </p:pic>
      <p:pic>
        <p:nvPicPr>
          <p:cNvPr id="380" name="Google Shape;380;p90"/>
          <p:cNvPicPr preferRelativeResize="0"/>
          <p:nvPr/>
        </p:nvPicPr>
        <p:blipFill rotWithShape="1">
          <a:blip r:embed="rId3">
            <a:alphaModFix/>
          </a:blip>
          <a:srcRect b="0" l="0" r="0" t="0"/>
          <a:stretch/>
        </p:blipFill>
        <p:spPr>
          <a:xfrm>
            <a:off x="673099" y="4731786"/>
            <a:ext cx="2170709" cy="266579"/>
          </a:xfrm>
          <a:prstGeom prst="rect">
            <a:avLst/>
          </a:prstGeom>
          <a:noFill/>
          <a:ln>
            <a:noFill/>
          </a:ln>
        </p:spPr>
      </p:pic>
      <p:sp>
        <p:nvSpPr>
          <p:cNvPr id="381" name="Google Shape;381;p90"/>
          <p:cNvSpPr txBox="1"/>
          <p:nvPr>
            <p:ph type="ctrTitle"/>
          </p:nvPr>
        </p:nvSpPr>
        <p:spPr>
          <a:xfrm>
            <a:off x="673099" y="1334413"/>
            <a:ext cx="6924908" cy="36828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90"/>
          <p:cNvSpPr txBox="1"/>
          <p:nvPr/>
        </p:nvSpPr>
        <p:spPr>
          <a:xfrm>
            <a:off x="673099" y="1929445"/>
            <a:ext cx="3394845" cy="23391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KONTAKT</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lt1"/>
                </a:solidFill>
                <a:latin typeface="Arial"/>
                <a:ea typeface="Arial"/>
                <a:cs typeface="Arial"/>
                <a:sym typeface="Arial"/>
              </a:rPr>
              <a:t>Standort Mainz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Ministerium für Klimaschutz, Umwelt, Energie und Mobilität</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Kaiser-Friedrich-Straße 1</a:t>
            </a:r>
            <a:br>
              <a:rPr b="0" i="0" lang="de-DE" sz="1400" u="none" cap="none" strike="noStrike">
                <a:solidFill>
                  <a:schemeClr val="lt1"/>
                </a:solidFill>
                <a:latin typeface="Arial"/>
                <a:ea typeface="Arial"/>
                <a:cs typeface="Arial"/>
                <a:sym typeface="Arial"/>
              </a:rPr>
            </a:br>
            <a:r>
              <a:rPr b="0" i="0" lang="de-DE" sz="1400" u="none" cap="none" strike="noStrike">
                <a:solidFill>
                  <a:schemeClr val="lt1"/>
                </a:solidFill>
                <a:latin typeface="Arial"/>
                <a:ea typeface="Arial"/>
                <a:cs typeface="Arial"/>
                <a:sym typeface="Arial"/>
              </a:rPr>
              <a:t>55166 Mainz</a:t>
            </a:r>
            <a:endParaRPr b="0" i="0" sz="1400" u="none" cap="none" strike="noStrike">
              <a:solidFill>
                <a:schemeClr val="lt1"/>
              </a:solidFill>
              <a:latin typeface="Arial"/>
              <a:ea typeface="Arial"/>
              <a:cs typeface="Arial"/>
              <a:sym typeface="Arial"/>
            </a:endParaRPr>
          </a:p>
        </p:txBody>
      </p:sp>
      <p:sp>
        <p:nvSpPr>
          <p:cNvPr id="383" name="Google Shape;383;p90"/>
          <p:cNvSpPr txBox="1"/>
          <p:nvPr/>
        </p:nvSpPr>
        <p:spPr>
          <a:xfrm>
            <a:off x="5172175" y="1933271"/>
            <a:ext cx="4114925"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E-MAIL</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info@klimawandel-rlp.de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www.klimawandel.rlp.de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www.klimawandel.rlp.de/linkedin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luss_Rosa_Trippstadt">
  <p:cSld name="Abschluss_Rosa_Trippstadt">
    <p:spTree>
      <p:nvGrpSpPr>
        <p:cNvPr id="384" name="Shape 384"/>
        <p:cNvGrpSpPr/>
        <p:nvPr/>
      </p:nvGrpSpPr>
      <p:grpSpPr>
        <a:xfrm>
          <a:off x="0" y="0"/>
          <a:ext cx="0" cy="0"/>
          <a:chOff x="0" y="0"/>
          <a:chExt cx="0" cy="0"/>
        </a:xfrm>
      </p:grpSpPr>
      <p:sp>
        <p:nvSpPr>
          <p:cNvPr id="385" name="Google Shape;385;p91"/>
          <p:cNvSpPr/>
          <p:nvPr/>
        </p:nvSpPr>
        <p:spPr>
          <a:xfrm>
            <a:off x="0" y="1125538"/>
            <a:ext cx="9144000" cy="3290887"/>
          </a:xfrm>
          <a:prstGeom prst="rect">
            <a:avLst/>
          </a:prstGeom>
          <a:solidFill>
            <a:schemeClr val="dk2">
              <a:alpha val="20000"/>
            </a:scheme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6" name="Google Shape;386;p91"/>
          <p:cNvSpPr txBox="1"/>
          <p:nvPr>
            <p:ph type="ctrTitle"/>
          </p:nvPr>
        </p:nvSpPr>
        <p:spPr>
          <a:xfrm>
            <a:off x="673099" y="1334413"/>
            <a:ext cx="6924908" cy="36828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cap="none">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7" name="Google Shape;387;p91"/>
          <p:cNvPicPr preferRelativeResize="0"/>
          <p:nvPr/>
        </p:nvPicPr>
        <p:blipFill rotWithShape="1">
          <a:blip r:embed="rId2">
            <a:alphaModFix/>
          </a:blip>
          <a:srcRect b="0" l="0" r="0" t="0"/>
          <a:stretch/>
        </p:blipFill>
        <p:spPr>
          <a:xfrm>
            <a:off x="7812360" y="4744579"/>
            <a:ext cx="655230" cy="216000"/>
          </a:xfrm>
          <a:prstGeom prst="rect">
            <a:avLst/>
          </a:prstGeom>
          <a:noFill/>
          <a:ln>
            <a:noFill/>
          </a:ln>
        </p:spPr>
      </p:pic>
      <p:sp>
        <p:nvSpPr>
          <p:cNvPr id="388" name="Google Shape;388;p91"/>
          <p:cNvSpPr txBox="1"/>
          <p:nvPr/>
        </p:nvSpPr>
        <p:spPr>
          <a:xfrm>
            <a:off x="673099" y="1929445"/>
            <a:ext cx="4114925" cy="16773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KONTAKT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Rheinland-Pfalz Kompetenzzentrum für Klimawandelfolgen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Standort Trippstadt</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Hauptstraße 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de-DE" sz="1400" u="none" cap="none" strike="noStrike">
                <a:solidFill>
                  <a:schemeClr val="dk1"/>
                </a:solidFill>
                <a:latin typeface="Arial"/>
                <a:ea typeface="Arial"/>
                <a:cs typeface="Arial"/>
                <a:sym typeface="Arial"/>
              </a:rPr>
              <a:t>67705 Trippstadt</a:t>
            </a:r>
            <a:endParaRPr b="0" i="0" sz="1400" u="none" cap="none" strike="noStrike">
              <a:solidFill>
                <a:schemeClr val="dk1"/>
              </a:solidFill>
              <a:latin typeface="Arial"/>
              <a:ea typeface="Arial"/>
              <a:cs typeface="Arial"/>
              <a:sym typeface="Arial"/>
            </a:endParaRPr>
          </a:p>
        </p:txBody>
      </p:sp>
      <p:sp>
        <p:nvSpPr>
          <p:cNvPr id="389" name="Google Shape;389;p91"/>
          <p:cNvSpPr txBox="1"/>
          <p:nvPr/>
        </p:nvSpPr>
        <p:spPr>
          <a:xfrm>
            <a:off x="5172175" y="1933271"/>
            <a:ext cx="4114925" cy="21544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E-MAIL</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info@klimawandel-rlp.de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www.klimawandel.rlp.de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www.klimawandel.rlp.de/linkedin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90" name="Google Shape;390;p91"/>
          <p:cNvPicPr preferRelativeResize="0"/>
          <p:nvPr/>
        </p:nvPicPr>
        <p:blipFill rotWithShape="1">
          <a:blip r:embed="rId3">
            <a:alphaModFix/>
          </a:blip>
          <a:srcRect b="0" l="0" r="0" t="0"/>
          <a:stretch/>
        </p:blipFill>
        <p:spPr>
          <a:xfrm>
            <a:off x="673099" y="4731786"/>
            <a:ext cx="2170709" cy="2665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tzungshinweise">
  <p:cSld name="Nutzungshinweise">
    <p:spTree>
      <p:nvGrpSpPr>
        <p:cNvPr id="391" name="Shape 391"/>
        <p:cNvGrpSpPr/>
        <p:nvPr/>
      </p:nvGrpSpPr>
      <p:grpSpPr>
        <a:xfrm>
          <a:off x="0" y="0"/>
          <a:ext cx="0" cy="0"/>
          <a:chOff x="0" y="0"/>
          <a:chExt cx="0" cy="0"/>
        </a:xfrm>
      </p:grpSpPr>
      <p:sp>
        <p:nvSpPr>
          <p:cNvPr id="392" name="Google Shape;392;p9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393" name="Google Shape;393;p92"/>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4" name="Google Shape;394;p92"/>
          <p:cNvPicPr preferRelativeResize="0"/>
          <p:nvPr/>
        </p:nvPicPr>
        <p:blipFill rotWithShape="1">
          <a:blip r:embed="rId2">
            <a:alphaModFix/>
          </a:blip>
          <a:srcRect b="0" l="0" r="0" t="0"/>
          <a:stretch/>
        </p:blipFill>
        <p:spPr>
          <a:xfrm>
            <a:off x="7812360" y="4751855"/>
            <a:ext cx="652329" cy="219475"/>
          </a:xfrm>
          <a:prstGeom prst="rect">
            <a:avLst/>
          </a:prstGeom>
          <a:noFill/>
          <a:ln>
            <a:noFill/>
          </a:ln>
        </p:spPr>
      </p:pic>
      <p:pic>
        <p:nvPicPr>
          <p:cNvPr id="395" name="Google Shape;395;p92"/>
          <p:cNvPicPr preferRelativeResize="0"/>
          <p:nvPr/>
        </p:nvPicPr>
        <p:blipFill rotWithShape="1">
          <a:blip r:embed="rId3">
            <a:alphaModFix/>
          </a:blip>
          <a:srcRect b="0" l="0" r="0" t="0"/>
          <a:stretch/>
        </p:blipFill>
        <p:spPr>
          <a:xfrm>
            <a:off x="669600" y="4720903"/>
            <a:ext cx="2176461" cy="268247"/>
          </a:xfrm>
          <a:prstGeom prst="rect">
            <a:avLst/>
          </a:prstGeom>
          <a:noFill/>
          <a:ln>
            <a:noFill/>
          </a:ln>
        </p:spPr>
      </p:pic>
      <p:sp>
        <p:nvSpPr>
          <p:cNvPr id="396" name="Google Shape;396;p92"/>
          <p:cNvSpPr txBox="1"/>
          <p:nvPr/>
        </p:nvSpPr>
        <p:spPr>
          <a:xfrm>
            <a:off x="611560" y="1419622"/>
            <a:ext cx="669674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Erlaubte Verwendung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Nutzung nur für nicht-gewerbliche Zwecke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Ausdrucken und verbreiten (weitergeben)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Nutzung in unveränderter Form, auch auszugsweise, für eigene Vorträge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Weiterverbreitung (z.B. per E-Mail)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Verlinkung zu unserer Seite: www.klimawandel.rlp.de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400"/>
              <a:buFont typeface="Noto Sans Symbols"/>
              <a:buChar char="▪"/>
            </a:pPr>
            <a:r>
              <a:rPr b="0" i="0" lang="de-DE" sz="1400" u="none" cap="none" strike="noStrike">
                <a:solidFill>
                  <a:schemeClr val="dk1"/>
                </a:solidFill>
                <a:latin typeface="Arial"/>
                <a:ea typeface="Arial"/>
                <a:cs typeface="Arial"/>
                <a:sym typeface="Arial"/>
              </a:rPr>
              <a:t>Bei Nutzung einzelner Bilder/Grafiken: bei uns anfragen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0" name="Shape 30"/>
        <p:cNvGrpSpPr/>
        <p:nvPr/>
      </p:nvGrpSpPr>
      <p:grpSpPr>
        <a:xfrm>
          <a:off x="0" y="0"/>
          <a:ext cx="0" cy="0"/>
          <a:chOff x="0" y="0"/>
          <a:chExt cx="0" cy="0"/>
        </a:xfrm>
      </p:grpSpPr>
      <p:sp>
        <p:nvSpPr>
          <p:cNvPr id="31" name="Google Shape;31;p9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9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6" name="Shape 36"/>
        <p:cNvGrpSpPr/>
        <p:nvPr/>
      </p:nvGrpSpPr>
      <p:grpSpPr>
        <a:xfrm>
          <a:off x="0" y="0"/>
          <a:ext cx="0" cy="0"/>
          <a:chOff x="0" y="0"/>
          <a:chExt cx="0" cy="0"/>
        </a:xfrm>
      </p:grpSpPr>
      <p:sp>
        <p:nvSpPr>
          <p:cNvPr id="37" name="Google Shape;37;p94"/>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4"/>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9" name="Google Shape;39;p9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2" name="Shape 42"/>
        <p:cNvGrpSpPr/>
        <p:nvPr/>
      </p:nvGrpSpPr>
      <p:grpSpPr>
        <a:xfrm>
          <a:off x="0" y="0"/>
          <a:ext cx="0" cy="0"/>
          <a:chOff x="0" y="0"/>
          <a:chExt cx="0" cy="0"/>
        </a:xfrm>
      </p:grpSpPr>
      <p:sp>
        <p:nvSpPr>
          <p:cNvPr id="43" name="Google Shape;43;p9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9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9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9" name="Shape 49"/>
        <p:cNvGrpSpPr/>
        <p:nvPr/>
      </p:nvGrpSpPr>
      <p:grpSpPr>
        <a:xfrm>
          <a:off x="0" y="0"/>
          <a:ext cx="0" cy="0"/>
          <a:chOff x="0" y="0"/>
          <a:chExt cx="0" cy="0"/>
        </a:xfrm>
      </p:grpSpPr>
      <p:sp>
        <p:nvSpPr>
          <p:cNvPr id="50" name="Google Shape;50;p96"/>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 name="Google Shape;52;p9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9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9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9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8" name="Shape 58"/>
        <p:cNvGrpSpPr/>
        <p:nvPr/>
      </p:nvGrpSpPr>
      <p:grpSpPr>
        <a:xfrm>
          <a:off x="0" y="0"/>
          <a:ext cx="0" cy="0"/>
          <a:chOff x="0" y="0"/>
          <a:chExt cx="0" cy="0"/>
        </a:xfrm>
      </p:grpSpPr>
      <p:sp>
        <p:nvSpPr>
          <p:cNvPr id="59" name="Google Shape;59;p9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3" name="Shape 63"/>
        <p:cNvGrpSpPr/>
        <p:nvPr/>
      </p:nvGrpSpPr>
      <p:grpSpPr>
        <a:xfrm>
          <a:off x="0" y="0"/>
          <a:ext cx="0" cy="0"/>
          <a:chOff x="0" y="0"/>
          <a:chExt cx="0" cy="0"/>
        </a:xfrm>
      </p:grpSpPr>
      <p:sp>
        <p:nvSpPr>
          <p:cNvPr id="64" name="Google Shape;64;p9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6" name="Google Shape;66;p9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7" name="Google Shape;67;p9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2.jpg"/><Relationship Id="rId2" Type="http://schemas.openxmlformats.org/officeDocument/2006/relationships/image" Target="../media/image4.jp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0"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6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64"/>
          <p:cNvSpPr/>
          <p:nvPr/>
        </p:nvSpPr>
        <p:spPr>
          <a:xfrm>
            <a:off x="667209" y="925116"/>
            <a:ext cx="6930373" cy="80963"/>
          </a:xfrm>
          <a:prstGeom prst="rect">
            <a:avLst/>
          </a:prstGeom>
          <a:solidFill>
            <a:srgbClr val="8F19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91" name="Google Shape;91;p64"/>
          <p:cNvSpPr/>
          <p:nvPr/>
        </p:nvSpPr>
        <p:spPr>
          <a:xfrm>
            <a:off x="-70420" y="925116"/>
            <a:ext cx="742600" cy="80963"/>
          </a:xfrm>
          <a:prstGeom prst="rect">
            <a:avLst/>
          </a:prstGeom>
          <a:solidFill>
            <a:srgbClr val="C0C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92" name="Google Shape;92;p64"/>
          <p:cNvSpPr txBox="1"/>
          <p:nvPr>
            <p:ph idx="1" type="body"/>
          </p:nvPr>
        </p:nvSpPr>
        <p:spPr>
          <a:xfrm>
            <a:off x="685800" y="1409700"/>
            <a:ext cx="6961188" cy="3008313"/>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788"/>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1pPr>
            <a:lvl2pPr indent="-228600" lvl="1" marL="914400" marR="0" rtl="0" algn="l">
              <a:lnSpc>
                <a:spcPct val="90000"/>
              </a:lnSpc>
              <a:spcBef>
                <a:spcPts val="450"/>
              </a:spcBef>
              <a:spcAft>
                <a:spcPts val="0"/>
              </a:spcAft>
              <a:buClr>
                <a:srgbClr val="000000"/>
              </a:buClr>
              <a:buSzPts val="1400"/>
              <a:buFont typeface="Arial"/>
              <a:buNone/>
              <a:defRPr b="0" i="0" sz="1575" u="none" cap="none" strike="noStrike">
                <a:solidFill>
                  <a:schemeClr val="dk1"/>
                </a:solidFill>
                <a:latin typeface="Arial"/>
                <a:ea typeface="Arial"/>
                <a:cs typeface="Arial"/>
                <a:sym typeface="Arial"/>
              </a:defRPr>
            </a:lvl2pPr>
            <a:lvl3pPr indent="-328612" lvl="2" marL="1371600" marR="0" rtl="0" algn="l">
              <a:lnSpc>
                <a:spcPct val="90000"/>
              </a:lnSpc>
              <a:spcBef>
                <a:spcPts val="788"/>
              </a:spcBef>
              <a:spcAft>
                <a:spcPts val="0"/>
              </a:spcAft>
              <a:buClr>
                <a:srgbClr val="8F1936"/>
              </a:buClr>
              <a:buSzPts val="1575"/>
              <a:buFont typeface="Arial"/>
              <a:buAutoNum type="arabicPeriod"/>
              <a:defRPr b="0" i="0" sz="1575" u="none" cap="none" strike="noStrike">
                <a:solidFill>
                  <a:schemeClr val="dk1"/>
                </a:solidFill>
                <a:latin typeface="Arial"/>
                <a:ea typeface="Arial"/>
                <a:cs typeface="Arial"/>
                <a:sym typeface="Arial"/>
              </a:defRPr>
            </a:lvl3pPr>
            <a:lvl4pPr indent="-328612" lvl="3" marL="1828800" marR="0" rtl="0" algn="l">
              <a:lnSpc>
                <a:spcPct val="90000"/>
              </a:lnSpc>
              <a:spcBef>
                <a:spcPts val="788"/>
              </a:spcBef>
              <a:spcAft>
                <a:spcPts val="0"/>
              </a:spcAft>
              <a:buClr>
                <a:srgbClr val="8F1936"/>
              </a:buClr>
              <a:buSzPts val="1575"/>
              <a:buFont typeface="Noto Sans Symbols"/>
              <a:buChar char="▪"/>
              <a:defRPr b="0" i="0" sz="1575" u="none" cap="none" strike="noStrike">
                <a:solidFill>
                  <a:schemeClr val="dk1"/>
                </a:solidFill>
                <a:latin typeface="Arial"/>
                <a:ea typeface="Arial"/>
                <a:cs typeface="Arial"/>
                <a:sym typeface="Arial"/>
              </a:defRPr>
            </a:lvl4pPr>
            <a:lvl5pPr indent="-228600" lvl="4" marL="2286000" marR="0" rtl="0" algn="l">
              <a:lnSpc>
                <a:spcPct val="90000"/>
              </a:lnSpc>
              <a:spcBef>
                <a:spcPts val="225"/>
              </a:spcBef>
              <a:spcAft>
                <a:spcPts val="0"/>
              </a:spcAft>
              <a:buClr>
                <a:srgbClr val="000000"/>
              </a:buClr>
              <a:buSzPts val="1400"/>
              <a:buFont typeface="Arial"/>
              <a:buNone/>
              <a:defRPr b="0" i="0" sz="1350" u="none" cap="none" strike="noStrike">
                <a:solidFill>
                  <a:srgbClr val="606060"/>
                </a:solidFill>
                <a:latin typeface="Arial"/>
                <a:ea typeface="Arial"/>
                <a:cs typeface="Arial"/>
                <a:sym typeface="Arial"/>
              </a:defRPr>
            </a:lvl5pPr>
            <a:lvl6pPr indent="-228600" lvl="5" marL="2743200" marR="0" rtl="0" algn="l">
              <a:lnSpc>
                <a:spcPct val="90000"/>
              </a:lnSpc>
              <a:spcBef>
                <a:spcPts val="225"/>
              </a:spcBef>
              <a:spcAft>
                <a:spcPts val="0"/>
              </a:spcAft>
              <a:buClr>
                <a:srgbClr val="000000"/>
              </a:buClr>
              <a:buSzPts val="1400"/>
              <a:buFont typeface="Arial"/>
              <a:buNone/>
              <a:defRPr b="0" i="0" sz="1350" u="none" cap="none" strike="noStrike">
                <a:solidFill>
                  <a:srgbClr val="606060"/>
                </a:solidFill>
                <a:latin typeface="Arial"/>
                <a:ea typeface="Arial"/>
                <a:cs typeface="Arial"/>
                <a:sym typeface="Arial"/>
              </a:defRPr>
            </a:lvl6pPr>
            <a:lvl7pPr indent="-228600" lvl="6" marL="3200400" marR="0" rtl="0" algn="l">
              <a:lnSpc>
                <a:spcPct val="90000"/>
              </a:lnSpc>
              <a:spcBef>
                <a:spcPts val="225"/>
              </a:spcBef>
              <a:spcAft>
                <a:spcPts val="0"/>
              </a:spcAft>
              <a:buClr>
                <a:srgbClr val="000000"/>
              </a:buClr>
              <a:buSzPts val="1400"/>
              <a:buFont typeface="Arial"/>
              <a:buNone/>
              <a:defRPr b="0" i="0" sz="1350" u="none" cap="none" strike="noStrike">
                <a:solidFill>
                  <a:srgbClr val="606060"/>
                </a:solidFill>
                <a:latin typeface="Arial"/>
                <a:ea typeface="Arial"/>
                <a:cs typeface="Arial"/>
                <a:sym typeface="Arial"/>
              </a:defRPr>
            </a:lvl7pPr>
            <a:lvl8pPr indent="-228600" lvl="7" marL="3657600" marR="0" rtl="0" algn="l">
              <a:lnSpc>
                <a:spcPct val="90000"/>
              </a:lnSpc>
              <a:spcBef>
                <a:spcPts val="225"/>
              </a:spcBef>
              <a:spcAft>
                <a:spcPts val="0"/>
              </a:spcAft>
              <a:buClr>
                <a:srgbClr val="000000"/>
              </a:buClr>
              <a:buSzPts val="1400"/>
              <a:buFont typeface="Arial"/>
              <a:buNone/>
              <a:defRPr b="0" i="0" sz="1350" u="none" cap="none" strike="noStrike">
                <a:solidFill>
                  <a:srgbClr val="606060"/>
                </a:solidFill>
                <a:latin typeface="Arial"/>
                <a:ea typeface="Arial"/>
                <a:cs typeface="Arial"/>
                <a:sym typeface="Arial"/>
              </a:defRPr>
            </a:lvl8pPr>
            <a:lvl9pPr indent="-228600" lvl="8" marL="4114800" marR="0" rtl="0" algn="l">
              <a:lnSpc>
                <a:spcPct val="90000"/>
              </a:lnSpc>
              <a:spcBef>
                <a:spcPts val="225"/>
              </a:spcBef>
              <a:spcAft>
                <a:spcPts val="0"/>
              </a:spcAft>
              <a:buClr>
                <a:srgbClr val="000000"/>
              </a:buClr>
              <a:buSzPts val="1400"/>
              <a:buFont typeface="Arial"/>
              <a:buNone/>
              <a:defRPr b="0" i="0" sz="1350" u="none" cap="none" strike="noStrike">
                <a:solidFill>
                  <a:srgbClr val="606060"/>
                </a:solidFill>
                <a:latin typeface="Arial"/>
                <a:ea typeface="Arial"/>
                <a:cs typeface="Arial"/>
                <a:sym typeface="Arial"/>
              </a:defRPr>
            </a:lvl9pPr>
          </a:lstStyle>
          <a:p/>
        </p:txBody>
      </p:sp>
      <p:sp>
        <p:nvSpPr>
          <p:cNvPr id="93" name="Google Shape;93;p64"/>
          <p:cNvSpPr txBox="1"/>
          <p:nvPr>
            <p:ph type="title"/>
          </p:nvPr>
        </p:nvSpPr>
        <p:spPr>
          <a:xfrm>
            <a:off x="669600" y="202554"/>
            <a:ext cx="5838825" cy="720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2000" u="none" cap="none" strike="noStrike">
                <a:solidFill>
                  <a:srgbClr val="8F193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8F1936"/>
                </a:solidFill>
                <a:latin typeface="Arial"/>
                <a:ea typeface="Arial"/>
                <a:cs typeface="Arial"/>
                <a:sym typeface="Arial"/>
              </a:defRPr>
            </a:lvl9pPr>
          </a:lstStyle>
          <a:p/>
        </p:txBody>
      </p:sp>
      <p:pic>
        <p:nvPicPr>
          <p:cNvPr id="94" name="Google Shape;94;p64"/>
          <p:cNvPicPr preferRelativeResize="0"/>
          <p:nvPr/>
        </p:nvPicPr>
        <p:blipFill rotWithShape="1">
          <a:blip r:embed="rId1">
            <a:alphaModFix/>
          </a:blip>
          <a:srcRect b="0" l="0" r="0" t="0"/>
          <a:stretch/>
        </p:blipFill>
        <p:spPr>
          <a:xfrm>
            <a:off x="7807986" y="216000"/>
            <a:ext cx="1139729" cy="345783"/>
          </a:xfrm>
          <a:prstGeom prst="rect">
            <a:avLst/>
          </a:prstGeom>
          <a:noFill/>
          <a:ln>
            <a:noFill/>
          </a:ln>
        </p:spPr>
      </p:pic>
      <p:sp>
        <p:nvSpPr>
          <p:cNvPr id="95" name="Google Shape;95;p6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96" name="Google Shape;96;p64"/>
          <p:cNvPicPr preferRelativeResize="0"/>
          <p:nvPr/>
        </p:nvPicPr>
        <p:blipFill rotWithShape="1">
          <a:blip r:embed="rId2">
            <a:alphaModFix/>
          </a:blip>
          <a:srcRect b="0" l="0" r="0" t="0"/>
          <a:stretch/>
        </p:blipFill>
        <p:spPr>
          <a:xfrm>
            <a:off x="8532440" y="4573900"/>
            <a:ext cx="468000" cy="46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hyperlink" Target="http://www.buergerat-klima.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25.png"/><Relationship Id="rId5"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www.klimafakten.de/kommunikation/politik-der-blinde-fleck-der-klimabildung" TargetMode="External"/><Relationship Id="rId5" Type="http://schemas.openxmlformats.org/officeDocument/2006/relationships/hyperlink" Target="http://www.t1p.de/klibi" TargetMode="External"/><Relationship Id="rId6" Type="http://schemas.openxmlformats.org/officeDocument/2006/relationships/image" Target="../media/image15.png"/><Relationship Id="rId7"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43.jpg"/><Relationship Id="rId4" Type="http://schemas.openxmlformats.org/officeDocument/2006/relationships/image" Target="../media/image27.png"/><Relationship Id="rId5"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43.jpg"/><Relationship Id="rId4" Type="http://schemas.openxmlformats.org/officeDocument/2006/relationships/image" Target="../media/image27.png"/><Relationship Id="rId5"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0.jpg"/><Relationship Id="rId4"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46.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11.png"/><Relationship Id="rId6" Type="http://schemas.openxmlformats.org/officeDocument/2006/relationships/image" Target="../media/image30.png"/><Relationship Id="rId7" Type="http://schemas.openxmlformats.org/officeDocument/2006/relationships/image" Target="../media/image38.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
          <p:cNvSpPr txBox="1"/>
          <p:nvPr/>
        </p:nvSpPr>
        <p:spPr>
          <a:xfrm>
            <a:off x="0" y="6927"/>
            <a:ext cx="9144000" cy="5136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
          <p:cNvSpPr txBox="1"/>
          <p:nvPr>
            <p:ph idx="4294967295" type="ctrTitle"/>
          </p:nvPr>
        </p:nvSpPr>
        <p:spPr>
          <a:xfrm>
            <a:off x="0" y="204788"/>
            <a:ext cx="6858000" cy="369887"/>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b="1" i="0" lang="de-DE" sz="2100" u="sng" cap="none" strike="noStrike">
                <a:solidFill>
                  <a:schemeClr val="dk1"/>
                </a:solidFill>
                <a:latin typeface="Calibri"/>
                <a:ea typeface="Calibri"/>
                <a:cs typeface="Calibri"/>
                <a:sym typeface="Calibri"/>
              </a:rPr>
              <a:t>Klimarat des Studienseminars für Gymnasien Bad Vilbel</a:t>
            </a:r>
            <a:endParaRPr b="0" i="0" sz="3300" u="none" cap="none" strike="noStrike">
              <a:solidFill>
                <a:schemeClr val="dk1"/>
              </a:solidFill>
              <a:latin typeface="Calibri"/>
              <a:ea typeface="Calibri"/>
              <a:cs typeface="Calibri"/>
              <a:sym typeface="Calibri"/>
            </a:endParaRPr>
          </a:p>
        </p:txBody>
      </p:sp>
      <p:sp>
        <p:nvSpPr>
          <p:cNvPr id="403" name="Google Shape;403;p1"/>
          <p:cNvSpPr txBox="1"/>
          <p:nvPr>
            <p:ph idx="4294967295" type="subTitle"/>
          </p:nvPr>
        </p:nvSpPr>
        <p:spPr>
          <a:xfrm>
            <a:off x="0" y="574675"/>
            <a:ext cx="8631238" cy="4225925"/>
          </a:xfrm>
          <a:prstGeom prst="rect">
            <a:avLst/>
          </a:prstGeom>
          <a:noFill/>
          <a:ln>
            <a:noFill/>
          </a:ln>
        </p:spPr>
        <p:txBody>
          <a:bodyPr anchorCtr="0" anchor="t" bIns="45700" lIns="91425" spcFirstLastPara="1" rIns="91425" wrap="square" tIns="45700">
            <a:normAutofit/>
          </a:bodyPr>
          <a:lstStyle/>
          <a:p>
            <a:pPr indent="0" lvl="0" marL="171450" marR="0" rtl="0" algn="l">
              <a:lnSpc>
                <a:spcPct val="90000"/>
              </a:lnSpc>
              <a:spcBef>
                <a:spcPts val="0"/>
              </a:spcBef>
              <a:spcAft>
                <a:spcPts val="0"/>
              </a:spcAft>
              <a:buClr>
                <a:schemeClr val="dk1"/>
              </a:buClr>
              <a:buSzPts val="2100"/>
              <a:buFont typeface="Arial"/>
              <a:buNone/>
            </a:pPr>
            <a:r>
              <a:rPr b="0" i="0" lang="de-DE" sz="2100" u="none" cap="none" strike="noStrike">
                <a:solidFill>
                  <a:schemeClr val="dk1"/>
                </a:solidFill>
                <a:latin typeface="Calibri"/>
                <a:ea typeface="Calibri"/>
                <a:cs typeface="Calibri"/>
                <a:sym typeface="Calibri"/>
              </a:rPr>
              <a:t>Herzlich willkommen zum 4. Klimadidaktik Workshop 14:00-17:30</a:t>
            </a:r>
            <a:endParaRPr b="0" i="0" sz="2100" u="none" cap="none" strike="noStrike">
              <a:solidFill>
                <a:schemeClr val="dk1"/>
              </a:solidFill>
              <a:latin typeface="Calibri"/>
              <a:ea typeface="Calibri"/>
              <a:cs typeface="Calibri"/>
              <a:sym typeface="Calibri"/>
            </a:endParaRPr>
          </a:p>
        </p:txBody>
      </p:sp>
      <p:pic>
        <p:nvPicPr>
          <p:cNvPr id="404" name="Google Shape;404;p1"/>
          <p:cNvPicPr preferRelativeResize="0"/>
          <p:nvPr/>
        </p:nvPicPr>
        <p:blipFill rotWithShape="1">
          <a:blip r:embed="rId3">
            <a:alphaModFix/>
          </a:blip>
          <a:srcRect b="0" l="0" r="0" t="0"/>
          <a:stretch/>
        </p:blipFill>
        <p:spPr>
          <a:xfrm>
            <a:off x="7418195" y="6928"/>
            <a:ext cx="1725805" cy="1503218"/>
          </a:xfrm>
          <a:prstGeom prst="rect">
            <a:avLst/>
          </a:prstGeom>
          <a:noFill/>
          <a:ln>
            <a:noFill/>
          </a:ln>
        </p:spPr>
      </p:pic>
      <p:pic>
        <p:nvPicPr>
          <p:cNvPr id="405" name="Google Shape;405;p1"/>
          <p:cNvPicPr preferRelativeResize="0"/>
          <p:nvPr/>
        </p:nvPicPr>
        <p:blipFill rotWithShape="1">
          <a:blip r:embed="rId4">
            <a:alphaModFix/>
          </a:blip>
          <a:srcRect b="0" l="0" r="0" t="0"/>
          <a:stretch/>
        </p:blipFill>
        <p:spPr>
          <a:xfrm>
            <a:off x="242456" y="1078187"/>
            <a:ext cx="7044721" cy="3722414"/>
          </a:xfrm>
          <a:prstGeom prst="rect">
            <a:avLst/>
          </a:prstGeom>
          <a:noFill/>
          <a:ln>
            <a:noFill/>
          </a:ln>
        </p:spPr>
      </p:pic>
      <p:sp>
        <p:nvSpPr>
          <p:cNvPr id="406" name="Google Shape;406;p1"/>
          <p:cNvSpPr txBox="1"/>
          <p:nvPr/>
        </p:nvSpPr>
        <p:spPr>
          <a:xfrm>
            <a:off x="7418195" y="1711036"/>
            <a:ext cx="1628824" cy="327782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Stop to be against!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Tell a positive 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Do it with the fewest words possible!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Julius van der Laar, campac-Demokratie-Konferenz 11/2024</a:t>
            </a:r>
            <a:endParaRPr b="0" i="0" sz="1400" u="none" cap="none" strike="noStrike">
              <a:solidFill>
                <a:srgbClr val="000000"/>
              </a:solidFill>
              <a:latin typeface="Arial"/>
              <a:ea typeface="Arial"/>
              <a:cs typeface="Arial"/>
              <a:sym typeface="Arial"/>
            </a:endParaRPr>
          </a:p>
        </p:txBody>
      </p:sp>
      <p:sp>
        <p:nvSpPr>
          <p:cNvPr id="407" name="Google Shape;407;p1"/>
          <p:cNvSpPr txBox="1"/>
          <p:nvPr/>
        </p:nvSpPr>
        <p:spPr>
          <a:xfrm>
            <a:off x="242456" y="4846763"/>
            <a:ext cx="5326495" cy="184547"/>
          </a:xfrm>
          <a:prstGeom prst="rect">
            <a:avLst/>
          </a:prstGeom>
          <a:solidFill>
            <a:srgbClr val="FFFFFF"/>
          </a:solidFill>
          <a:ln cap="flat" cmpd="sng" w="9525">
            <a:solidFill>
              <a:schemeClr val="accent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7000"/>
              </a:lnSpc>
              <a:spcBef>
                <a:spcPts val="0"/>
              </a:spcBef>
              <a:spcAft>
                <a:spcPts val="0"/>
              </a:spcAft>
              <a:buClr>
                <a:srgbClr val="000000"/>
              </a:buClr>
              <a:buSzPts val="825"/>
              <a:buFont typeface="Arial"/>
              <a:buNone/>
            </a:pPr>
            <a:r>
              <a:rPr b="0" i="0" lang="de-DE" sz="825" u="sng" cap="none" strike="noStrike">
                <a:solidFill>
                  <a:srgbClr val="0000FF"/>
                </a:solidFill>
                <a:latin typeface="Calibri"/>
                <a:ea typeface="Calibri"/>
                <a:cs typeface="Calibri"/>
                <a:sym typeface="Calibri"/>
                <a:hlinkClick r:id="rId5">
                  <a:extLst>
                    <a:ext uri="{A12FA001-AC4F-418D-AE19-62706E023703}">
                      <ahyp:hlinkClr val="tx"/>
                    </a:ext>
                  </a:extLst>
                </a:hlinkClick>
              </a:rPr>
              <a:t>www.buergerat-klima.de</a:t>
            </a:r>
            <a:r>
              <a:rPr b="0" i="0" lang="de-DE" sz="825" u="none" cap="none" strike="noStrike">
                <a:solidFill>
                  <a:srgbClr val="000000"/>
                </a:solidFill>
                <a:latin typeface="Calibri"/>
                <a:ea typeface="Calibri"/>
                <a:cs typeface="Calibri"/>
                <a:sym typeface="Calibri"/>
              </a:rPr>
              <a:t>    </a:t>
            </a:r>
            <a:r>
              <a:rPr b="0" i="0" lang="de-DE" sz="825" u="sng" cap="none" strike="noStrike">
                <a:solidFill>
                  <a:srgbClr val="808080"/>
                </a:solidFill>
                <a:latin typeface="Calibri"/>
                <a:ea typeface="Calibri"/>
                <a:cs typeface="Calibri"/>
                <a:sym typeface="Calibri"/>
              </a:rPr>
              <a:t>unter Schirmherrschaft des Bundespräsidenten a.D. Horst Köhler (CDU)</a:t>
            </a:r>
            <a:endParaRPr b="0" i="0" sz="825"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0"/>
          <p:cNvSpPr txBox="1"/>
          <p:nvPr>
            <p:ph idx="1" type="body"/>
          </p:nvPr>
        </p:nvSpPr>
        <p:spPr>
          <a:xfrm>
            <a:off x="675000" y="1093913"/>
            <a:ext cx="3960000" cy="469725"/>
          </a:xfrm>
          <a:prstGeom prst="rect">
            <a:avLst/>
          </a:prstGeom>
          <a:noFill/>
          <a:ln>
            <a:noFill/>
          </a:ln>
        </p:spPr>
        <p:txBody>
          <a:bodyPr anchorCtr="0" anchor="t" bIns="45700" lIns="91425" spcFirstLastPara="1" rIns="91425" wrap="square" tIns="45700">
            <a:noAutofit/>
          </a:bodyPr>
          <a:lstStyle/>
          <a:p>
            <a:pPr indent="-192881" lvl="0" marL="192881" rtl="0" algn="ctr">
              <a:lnSpc>
                <a:spcPct val="90000"/>
              </a:lnSpc>
              <a:spcBef>
                <a:spcPts val="0"/>
              </a:spcBef>
              <a:spcAft>
                <a:spcPts val="0"/>
              </a:spcAft>
              <a:buSzPts val="1400"/>
              <a:buNone/>
            </a:pPr>
            <a:r>
              <a:rPr b="1" lang="de-DE"/>
              <a:t>Bundestagswahl 2021</a:t>
            </a:r>
            <a:endParaRPr/>
          </a:p>
        </p:txBody>
      </p:sp>
      <p:sp>
        <p:nvSpPr>
          <p:cNvPr id="494" name="Google Shape;494;p10"/>
          <p:cNvSpPr txBox="1"/>
          <p:nvPr>
            <p:ph idx="2" type="body"/>
          </p:nvPr>
        </p:nvSpPr>
        <p:spPr>
          <a:xfrm>
            <a:off x="4860032" y="1093913"/>
            <a:ext cx="3960000" cy="3600000"/>
          </a:xfrm>
          <a:prstGeom prst="rect">
            <a:avLst/>
          </a:prstGeom>
          <a:noFill/>
          <a:ln>
            <a:noFill/>
          </a:ln>
        </p:spPr>
        <p:txBody>
          <a:bodyPr anchorCtr="0" anchor="t" bIns="45700" lIns="91425" spcFirstLastPara="1" rIns="91425" wrap="square" tIns="45700">
            <a:noAutofit/>
          </a:bodyPr>
          <a:lstStyle/>
          <a:p>
            <a:pPr indent="-192881" lvl="0" marL="192881" rtl="0" algn="ctr">
              <a:lnSpc>
                <a:spcPct val="90000"/>
              </a:lnSpc>
              <a:spcBef>
                <a:spcPts val="0"/>
              </a:spcBef>
              <a:spcAft>
                <a:spcPts val="0"/>
              </a:spcAft>
              <a:buSzPts val="1400"/>
              <a:buNone/>
            </a:pPr>
            <a:r>
              <a:rPr b="1" lang="de-DE"/>
              <a:t>Bundestagswahl 2025</a:t>
            </a:r>
            <a:endParaRPr/>
          </a:p>
        </p:txBody>
      </p:sp>
      <p:sp>
        <p:nvSpPr>
          <p:cNvPr id="495" name="Google Shape;495;p1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496" name="Google Shape;496;p10"/>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Klimapolitik – Demokratie – Medien </a:t>
            </a:r>
            <a:endParaRPr/>
          </a:p>
        </p:txBody>
      </p:sp>
      <p:sp>
        <p:nvSpPr>
          <p:cNvPr id="497" name="Google Shape;497;p10"/>
          <p:cNvSpPr txBox="1"/>
          <p:nvPr/>
        </p:nvSpPr>
        <p:spPr>
          <a:xfrm>
            <a:off x="8166816" y="4552592"/>
            <a:ext cx="93695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1"/>
          <p:cNvSpPr txBox="1"/>
          <p:nvPr>
            <p:ph idx="1" type="body"/>
          </p:nvPr>
        </p:nvSpPr>
        <p:spPr>
          <a:xfrm>
            <a:off x="675000" y="1093913"/>
            <a:ext cx="3960000" cy="3600000"/>
          </a:xfrm>
          <a:prstGeom prst="rect">
            <a:avLst/>
          </a:prstGeom>
          <a:noFill/>
          <a:ln>
            <a:noFill/>
          </a:ln>
        </p:spPr>
        <p:txBody>
          <a:bodyPr anchorCtr="0" anchor="t" bIns="45700" lIns="91425" spcFirstLastPara="1" rIns="91425" wrap="square" tIns="45700">
            <a:noAutofit/>
          </a:bodyPr>
          <a:lstStyle/>
          <a:p>
            <a:pPr indent="-192881" lvl="0" marL="192881" rtl="0" algn="ctr">
              <a:lnSpc>
                <a:spcPct val="90000"/>
              </a:lnSpc>
              <a:spcBef>
                <a:spcPts val="0"/>
              </a:spcBef>
              <a:spcAft>
                <a:spcPts val="0"/>
              </a:spcAft>
              <a:buSzPts val="1400"/>
              <a:buNone/>
            </a:pPr>
            <a:r>
              <a:rPr b="1" lang="de-DE"/>
              <a:t>Bundestagswahl 2021</a:t>
            </a:r>
            <a:endParaRPr/>
          </a:p>
          <a:p>
            <a:pPr indent="-192881" lvl="0" marL="192881" rtl="0" algn="l">
              <a:lnSpc>
                <a:spcPct val="90000"/>
              </a:lnSpc>
              <a:spcBef>
                <a:spcPts val="788"/>
              </a:spcBef>
              <a:spcAft>
                <a:spcPts val="0"/>
              </a:spcAft>
              <a:buSzPts val="1400"/>
              <a:buNone/>
            </a:pPr>
            <a:r>
              <a:t/>
            </a:r>
            <a:endParaRPr/>
          </a:p>
        </p:txBody>
      </p:sp>
      <p:sp>
        <p:nvSpPr>
          <p:cNvPr id="503" name="Google Shape;503;p11"/>
          <p:cNvSpPr txBox="1"/>
          <p:nvPr>
            <p:ph idx="2" type="body"/>
          </p:nvPr>
        </p:nvSpPr>
        <p:spPr>
          <a:xfrm>
            <a:off x="4860032" y="1093913"/>
            <a:ext cx="3960000" cy="3600000"/>
          </a:xfrm>
          <a:prstGeom prst="rect">
            <a:avLst/>
          </a:prstGeom>
          <a:noFill/>
          <a:ln>
            <a:noFill/>
          </a:ln>
        </p:spPr>
        <p:txBody>
          <a:bodyPr anchorCtr="0" anchor="t" bIns="45700" lIns="91425" spcFirstLastPara="1" rIns="91425" wrap="square" tIns="45700">
            <a:noAutofit/>
          </a:bodyPr>
          <a:lstStyle/>
          <a:p>
            <a:pPr indent="-192881" lvl="0" marL="192881" rtl="0" algn="ctr">
              <a:lnSpc>
                <a:spcPct val="90000"/>
              </a:lnSpc>
              <a:spcBef>
                <a:spcPts val="0"/>
              </a:spcBef>
              <a:spcAft>
                <a:spcPts val="0"/>
              </a:spcAft>
              <a:buSzPts val="1400"/>
              <a:buNone/>
            </a:pPr>
            <a:r>
              <a:rPr b="1" lang="de-DE"/>
              <a:t>Bundestagswahl 2025</a:t>
            </a:r>
            <a:endParaRPr/>
          </a:p>
          <a:p>
            <a:pPr indent="-192881" lvl="0" marL="192881" rtl="0" algn="l">
              <a:lnSpc>
                <a:spcPct val="90000"/>
              </a:lnSpc>
              <a:spcBef>
                <a:spcPts val="788"/>
              </a:spcBef>
              <a:spcAft>
                <a:spcPts val="0"/>
              </a:spcAft>
              <a:buSzPts val="1400"/>
              <a:buNone/>
            </a:pPr>
            <a:r>
              <a:t/>
            </a:r>
            <a:endParaRPr/>
          </a:p>
        </p:txBody>
      </p:sp>
      <p:sp>
        <p:nvSpPr>
          <p:cNvPr id="504" name="Google Shape;504;p1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05" name="Google Shape;505;p11"/>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2"/>
          <p:cNvSpPr txBox="1"/>
          <p:nvPr>
            <p:ph idx="1" type="body"/>
          </p:nvPr>
        </p:nvSpPr>
        <p:spPr>
          <a:xfrm>
            <a:off x="676800" y="1094400"/>
            <a:ext cx="7063552" cy="996705"/>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1600"/>
              <a:buFont typeface="Arial"/>
              <a:buChar char="•"/>
            </a:pPr>
            <a:r>
              <a:rPr i="0" lang="de-DE" sz="1600" u="none" strike="noStrike">
                <a:solidFill>
                  <a:schemeClr val="dk1"/>
                </a:solidFill>
              </a:rPr>
              <a:t>Die TikTok-Reichweite der AfD ist ihr Schlüssel zur jungen Wählerschaft </a:t>
            </a:r>
            <a:r>
              <a:rPr i="0" lang="de-DE" sz="900" u="none" strike="noStrike">
                <a:solidFill>
                  <a:schemeClr val="dk1"/>
                </a:solidFill>
              </a:rPr>
              <a:t>(ZDF, 2024). </a:t>
            </a:r>
            <a:endParaRPr/>
          </a:p>
          <a:p>
            <a:pPr indent="-285750" lvl="0" marL="285750" rtl="0" algn="l">
              <a:lnSpc>
                <a:spcPct val="90000"/>
              </a:lnSpc>
              <a:spcBef>
                <a:spcPts val="788"/>
              </a:spcBef>
              <a:spcAft>
                <a:spcPts val="0"/>
              </a:spcAft>
              <a:buClr>
                <a:schemeClr val="dk1"/>
              </a:buClr>
              <a:buSzPts val="1600"/>
              <a:buFont typeface="Arial"/>
              <a:buChar char="•"/>
            </a:pPr>
            <a:r>
              <a:rPr lang="de-DE" sz="1600">
                <a:solidFill>
                  <a:schemeClr val="dk1"/>
                </a:solidFill>
              </a:rPr>
              <a:t>T</a:t>
            </a:r>
            <a:r>
              <a:rPr i="0" lang="de-DE" sz="1600" u="none" strike="noStrike">
                <a:solidFill>
                  <a:srgbClr val="000000"/>
                </a:solidFill>
              </a:rPr>
              <a:t>ikTok-Wahlkampf: Die politischen Ränder gewinnen die Jugend </a:t>
            </a:r>
            <a:r>
              <a:rPr i="0" lang="de-DE" sz="900" u="none" strike="noStrike">
                <a:solidFill>
                  <a:srgbClr val="000000"/>
                </a:solidFill>
              </a:rPr>
              <a:t>(BR24, 2025)</a:t>
            </a:r>
            <a:endParaRPr/>
          </a:p>
          <a:p>
            <a:pPr indent="-192881" lvl="0" marL="192881" rtl="0" algn="l">
              <a:lnSpc>
                <a:spcPct val="90000"/>
              </a:lnSpc>
              <a:spcBef>
                <a:spcPts val="788"/>
              </a:spcBef>
              <a:spcAft>
                <a:spcPts val="0"/>
              </a:spcAft>
              <a:buSzPts val="1400"/>
              <a:buNone/>
            </a:pPr>
            <a:r>
              <a:t/>
            </a:r>
            <a:endParaRPr i="0" sz="1600" u="none" strike="noStrike">
              <a:solidFill>
                <a:schemeClr val="dk1"/>
              </a:solidFill>
            </a:endParaRPr>
          </a:p>
          <a:p>
            <a:pPr indent="-192881" lvl="0" marL="192881" rtl="0" algn="l">
              <a:lnSpc>
                <a:spcPct val="90000"/>
              </a:lnSpc>
              <a:spcBef>
                <a:spcPts val="788"/>
              </a:spcBef>
              <a:spcAft>
                <a:spcPts val="0"/>
              </a:spcAft>
              <a:buSzPts val="1400"/>
              <a:buNone/>
            </a:pPr>
            <a:r>
              <a:t/>
            </a:r>
            <a:endParaRPr sz="1600">
              <a:solidFill>
                <a:schemeClr val="dk1"/>
              </a:solidFill>
            </a:endParaRPr>
          </a:p>
        </p:txBody>
      </p:sp>
      <p:sp>
        <p:nvSpPr>
          <p:cNvPr id="512" name="Google Shape;512;p1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13" name="Google Shape;513;p12"/>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Politische Meinungsbildung durch Social Media</a:t>
            </a:r>
            <a:endParaRPr/>
          </a:p>
        </p:txBody>
      </p:sp>
      <p:pic>
        <p:nvPicPr>
          <p:cNvPr id="514" name="Google Shape;514;p12"/>
          <p:cNvPicPr preferRelativeResize="0"/>
          <p:nvPr/>
        </p:nvPicPr>
        <p:blipFill rotWithShape="1">
          <a:blip r:embed="rId3">
            <a:alphaModFix/>
          </a:blip>
          <a:srcRect b="15258" l="0" r="0" t="0"/>
          <a:stretch/>
        </p:blipFill>
        <p:spPr>
          <a:xfrm>
            <a:off x="2203323" y="2007858"/>
            <a:ext cx="4349362" cy="2842653"/>
          </a:xfrm>
          <a:prstGeom prst="rect">
            <a:avLst/>
          </a:prstGeom>
          <a:noFill/>
          <a:ln>
            <a:noFill/>
          </a:ln>
        </p:spPr>
      </p:pic>
      <p:sp>
        <p:nvSpPr>
          <p:cNvPr id="515" name="Google Shape;515;p12"/>
          <p:cNvSpPr txBox="1"/>
          <p:nvPr/>
        </p:nvSpPr>
        <p:spPr>
          <a:xfrm>
            <a:off x="6541035" y="2571750"/>
            <a:ext cx="166992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In 1.812 Wahllokalten haben bundesweit 166.443 Jugendliche unter 18 Jahren gewählt.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chemeClr val="dk1"/>
                </a:solidFill>
                <a:latin typeface="Arial"/>
                <a:ea typeface="Arial"/>
                <a:cs typeface="Arial"/>
                <a:sym typeface="Arial"/>
              </a:rPr>
              <a:t>Quelle: https://www.dbjr.de/artikel/u18-bundestagswahl-2025-endgueltiges-wahlergebnis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21" name="Google Shape;521;p13"/>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Basic Facts - Social Media und Klimawandel</a:t>
            </a:r>
            <a:endParaRPr/>
          </a:p>
        </p:txBody>
      </p:sp>
      <p:pic>
        <p:nvPicPr>
          <p:cNvPr descr="Ein Bild, das Text, Screenshot, Schrift, Zahl enthält.&#10;&#10;Automatisch generierte Beschreibung" id="522" name="Google Shape;522;p13"/>
          <p:cNvPicPr preferRelativeResize="0"/>
          <p:nvPr/>
        </p:nvPicPr>
        <p:blipFill rotWithShape="1">
          <a:blip r:embed="rId3">
            <a:alphaModFix/>
          </a:blip>
          <a:srcRect b="0" l="0" r="0" t="0"/>
          <a:stretch/>
        </p:blipFill>
        <p:spPr>
          <a:xfrm>
            <a:off x="638264" y="2033081"/>
            <a:ext cx="2912498" cy="2734182"/>
          </a:xfrm>
          <a:prstGeom prst="rect">
            <a:avLst/>
          </a:prstGeom>
          <a:noFill/>
          <a:ln>
            <a:noFill/>
          </a:ln>
        </p:spPr>
      </p:pic>
      <p:sp>
        <p:nvSpPr>
          <p:cNvPr id="523" name="Google Shape;523;p13"/>
          <p:cNvSpPr txBox="1"/>
          <p:nvPr/>
        </p:nvSpPr>
        <p:spPr>
          <a:xfrm>
            <a:off x="3758558" y="2199404"/>
            <a:ext cx="4976881" cy="2292895"/>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Populismus auf Social Media funktioniert (am Bsp. AfD)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1400" u="none" cap="none" strike="noStrike">
                <a:solidFill>
                  <a:schemeClr val="dk1"/>
                </a:solidFill>
                <a:latin typeface="Arial"/>
                <a:ea typeface="Arial"/>
                <a:cs typeface="Arial"/>
                <a:sym typeface="Arial"/>
              </a:rPr>
              <a:t>Zeitvorsprung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1400" u="none" cap="none" strike="noStrike">
                <a:solidFill>
                  <a:schemeClr val="dk1"/>
                </a:solidFill>
                <a:latin typeface="Arial"/>
                <a:ea typeface="Arial"/>
                <a:cs typeface="Arial"/>
                <a:sym typeface="Arial"/>
              </a:rPr>
              <a:t>Inszenierung als „lustige aber harmlose Rechtsextreme”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1400" u="none" cap="none" strike="noStrike">
                <a:solidFill>
                  <a:schemeClr val="dk1"/>
                </a:solidFill>
                <a:latin typeface="Arial"/>
                <a:ea typeface="Arial"/>
                <a:cs typeface="Arial"/>
                <a:sym typeface="Arial"/>
              </a:rPr>
              <a:t>Bedienen von online Trends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1400" u="none" cap="none" strike="noStrike">
                <a:solidFill>
                  <a:schemeClr val="dk1"/>
                </a:solidFill>
                <a:latin typeface="Arial"/>
                <a:ea typeface="Arial"/>
                <a:cs typeface="Arial"/>
                <a:sym typeface="Arial"/>
              </a:rPr>
              <a:t>Cringe/Hate Bait</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1400" u="none" cap="none" strike="noStrike">
                <a:solidFill>
                  <a:schemeClr val="dk1"/>
                </a:solidFill>
                <a:latin typeface="Arial"/>
                <a:ea typeface="Arial"/>
                <a:cs typeface="Arial"/>
                <a:sym typeface="Arial"/>
              </a:rPr>
              <a:t>Algorithmen und Reichweite (z.B. Filterblasen)…</a:t>
            </a:r>
            <a:endParaRPr b="0" i="0" sz="1400" u="none" cap="none" strike="noStrike">
              <a:solidFill>
                <a:srgbClr val="000000"/>
              </a:solidFill>
              <a:latin typeface="Arial"/>
              <a:ea typeface="Arial"/>
              <a:cs typeface="Arial"/>
              <a:sym typeface="Arial"/>
            </a:endParaRPr>
          </a:p>
          <a:p>
            <a:pPr indent="-234950" lvl="0" marL="28575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 Normalisierung und Verharmlosung populistischer und extremistischer Inhalte, wie auch von </a:t>
            </a:r>
            <a:r>
              <a:rPr b="1" i="0" lang="de-DE" sz="1400" u="none" cap="none" strike="noStrike">
                <a:solidFill>
                  <a:schemeClr val="dk1"/>
                </a:solidFill>
                <a:latin typeface="Arial"/>
                <a:ea typeface="Arial"/>
                <a:cs typeface="Arial"/>
                <a:sym typeface="Arial"/>
              </a:rPr>
              <a:t>Klimamythen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(vgl. Amadeu-Antonio Stiftung, 2024)</a:t>
            </a:r>
            <a:endParaRPr b="0" i="0" sz="1200" u="none" cap="none" strike="noStrike">
              <a:solidFill>
                <a:schemeClr val="dk1"/>
              </a:solidFill>
              <a:latin typeface="Arial"/>
              <a:ea typeface="Arial"/>
              <a:cs typeface="Arial"/>
              <a:sym typeface="Arial"/>
            </a:endParaRPr>
          </a:p>
        </p:txBody>
      </p:sp>
      <p:sp>
        <p:nvSpPr>
          <p:cNvPr id="524" name="Google Shape;524;p13"/>
          <p:cNvSpPr txBox="1"/>
          <p:nvPr>
            <p:ph idx="1" type="body"/>
          </p:nvPr>
        </p:nvSpPr>
        <p:spPr>
          <a:xfrm>
            <a:off x="638264" y="1209326"/>
            <a:ext cx="7063552" cy="716752"/>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1600"/>
              <a:buFont typeface="Arial"/>
              <a:buChar char="•"/>
            </a:pPr>
            <a:r>
              <a:rPr i="0" lang="de-DE" sz="1600" u="none" strike="noStrike">
                <a:solidFill>
                  <a:schemeClr val="dk1"/>
                </a:solidFill>
              </a:rPr>
              <a:t>Die TikTok-Reichweite der AfD ist ihr Schlüssel zur jungen Wählerschaft </a:t>
            </a:r>
            <a:r>
              <a:rPr i="0" lang="de-DE" sz="900" u="none" strike="noStrike">
                <a:solidFill>
                  <a:schemeClr val="dk1"/>
                </a:solidFill>
              </a:rPr>
              <a:t>(ZDF, 2024). </a:t>
            </a:r>
            <a:endParaRPr/>
          </a:p>
          <a:p>
            <a:pPr indent="-285750" lvl="0" marL="285750" rtl="0" algn="l">
              <a:lnSpc>
                <a:spcPct val="90000"/>
              </a:lnSpc>
              <a:spcBef>
                <a:spcPts val="788"/>
              </a:spcBef>
              <a:spcAft>
                <a:spcPts val="0"/>
              </a:spcAft>
              <a:buClr>
                <a:schemeClr val="dk1"/>
              </a:buClr>
              <a:buSzPts val="1600"/>
              <a:buFont typeface="Arial"/>
              <a:buChar char="•"/>
            </a:pPr>
            <a:r>
              <a:rPr lang="de-DE" sz="1600">
                <a:solidFill>
                  <a:schemeClr val="dk1"/>
                </a:solidFill>
              </a:rPr>
              <a:t>T</a:t>
            </a:r>
            <a:r>
              <a:rPr i="0" lang="de-DE" sz="1600" u="none" strike="noStrike">
                <a:solidFill>
                  <a:srgbClr val="000000"/>
                </a:solidFill>
              </a:rPr>
              <a:t>ikTok-Wahlkampf: Die politischen Ränder gewinnen die Jugend </a:t>
            </a:r>
            <a:r>
              <a:rPr i="0" lang="de-DE" sz="900" u="none" strike="noStrike">
                <a:solidFill>
                  <a:srgbClr val="000000"/>
                </a:solidFill>
              </a:rPr>
              <a:t>(BR24, 2025)</a:t>
            </a:r>
            <a:endParaRPr/>
          </a:p>
          <a:p>
            <a:pPr indent="-192881" lvl="0" marL="192881" rtl="0" algn="l">
              <a:lnSpc>
                <a:spcPct val="90000"/>
              </a:lnSpc>
              <a:spcBef>
                <a:spcPts val="788"/>
              </a:spcBef>
              <a:spcAft>
                <a:spcPts val="0"/>
              </a:spcAft>
              <a:buSzPts val="1400"/>
              <a:buNone/>
            </a:pPr>
            <a:r>
              <a:t/>
            </a:r>
            <a:endParaRPr i="0" sz="1600" u="none" strike="noStrike">
              <a:solidFill>
                <a:schemeClr val="dk1"/>
              </a:solidFill>
            </a:endParaRPr>
          </a:p>
          <a:p>
            <a:pPr indent="-192881" lvl="0" marL="192881" rtl="0" algn="l">
              <a:lnSpc>
                <a:spcPct val="90000"/>
              </a:lnSpc>
              <a:spcBef>
                <a:spcPts val="788"/>
              </a:spcBef>
              <a:spcAft>
                <a:spcPts val="0"/>
              </a:spcAft>
              <a:buSzPts val="1400"/>
              <a:buNone/>
            </a:pPr>
            <a:r>
              <a:t/>
            </a:r>
            <a:endParaRPr sz="16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4"/>
          <p:cNvSpPr txBox="1"/>
          <p:nvPr>
            <p:ph idx="1" type="body"/>
          </p:nvPr>
        </p:nvSpPr>
        <p:spPr>
          <a:xfrm>
            <a:off x="676800" y="1094400"/>
            <a:ext cx="6919536" cy="3097213"/>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1800"/>
              <a:buFont typeface="Arial"/>
              <a:buChar char="•"/>
            </a:pPr>
            <a:r>
              <a:rPr lang="de-DE">
                <a:solidFill>
                  <a:schemeClr val="dk1"/>
                </a:solidFill>
              </a:rPr>
              <a:t>47 % der Jugendlichen (12-19J.) nehmen gelegentlich bis häufig klimabezogene „Fake News“ in sozialen Medien wahr (</a:t>
            </a:r>
            <a:r>
              <a:rPr i="1" lang="de-DE">
                <a:solidFill>
                  <a:schemeClr val="dk1"/>
                </a:solidFill>
              </a:rPr>
              <a:t>n</a:t>
            </a:r>
            <a:r>
              <a:rPr lang="de-DE">
                <a:solidFill>
                  <a:schemeClr val="dk1"/>
                </a:solidFill>
              </a:rPr>
              <a:t> = 1060; Mpfs, 2022)</a:t>
            </a:r>
            <a:endParaRPr/>
          </a:p>
          <a:p>
            <a:pPr indent="-285750" lvl="0" marL="285750" rtl="0" algn="l">
              <a:lnSpc>
                <a:spcPct val="90000"/>
              </a:lnSpc>
              <a:spcBef>
                <a:spcPts val="788"/>
              </a:spcBef>
              <a:spcAft>
                <a:spcPts val="0"/>
              </a:spcAft>
              <a:buClr>
                <a:schemeClr val="dk1"/>
              </a:buClr>
              <a:buSzPts val="1800"/>
              <a:buFont typeface="Arial"/>
              <a:buChar char="•"/>
            </a:pPr>
            <a:r>
              <a:rPr lang="de-DE">
                <a:solidFill>
                  <a:schemeClr val="dk1"/>
                </a:solidFill>
              </a:rPr>
              <a:t>Unwissenschaftliche Positionen zum Klimawandel überproportional häufig in sozialen Medien zu finden (Allgaier, 2019)</a:t>
            </a:r>
            <a:endParaRPr/>
          </a:p>
          <a:p>
            <a:pPr indent="-285750" lvl="0" marL="285750" rtl="0" algn="l">
              <a:lnSpc>
                <a:spcPct val="90000"/>
              </a:lnSpc>
              <a:spcBef>
                <a:spcPts val="788"/>
              </a:spcBef>
              <a:spcAft>
                <a:spcPts val="0"/>
              </a:spcAft>
              <a:buClr>
                <a:schemeClr val="dk1"/>
              </a:buClr>
              <a:buSzPts val="1800"/>
              <a:buFont typeface="Arial"/>
              <a:buChar char="•"/>
            </a:pPr>
            <a:r>
              <a:rPr lang="de-DE">
                <a:solidFill>
                  <a:schemeClr val="dk1"/>
                </a:solidFill>
              </a:rPr>
              <a:t>IPCC: Kontakt mit Fehlinformationen über Klimawandel führt zu falschen Vorstellungen über den wissenschaftlichen Konsens, zu Unsicherheit, zum Ignorieren von Risiken und Dringlichkeit und trägt zu Widerstand bei (Hicke et al., 2023)</a:t>
            </a:r>
            <a:endParaRPr/>
          </a:p>
          <a:p>
            <a:pPr indent="-285750" lvl="0" marL="285750" rtl="0" algn="l">
              <a:lnSpc>
                <a:spcPct val="90000"/>
              </a:lnSpc>
              <a:spcBef>
                <a:spcPts val="788"/>
              </a:spcBef>
              <a:spcAft>
                <a:spcPts val="0"/>
              </a:spcAft>
              <a:buClr>
                <a:schemeClr val="dk1"/>
              </a:buClr>
              <a:buSzPts val="1800"/>
              <a:buFont typeface="Arial"/>
              <a:buChar char="•"/>
            </a:pPr>
            <a:r>
              <a:rPr lang="de-DE">
                <a:solidFill>
                  <a:schemeClr val="dk1"/>
                </a:solidFill>
              </a:rPr>
              <a:t>Gründe vielfältig: von psychologischen Faktoren bis hin zu Defiziten bei verfügbaren Informationen, kognitiven Fähigkeiten und Motivation zu kritischem Denken (Douglas et al., 2017)</a:t>
            </a:r>
            <a:endParaRPr/>
          </a:p>
        </p:txBody>
      </p:sp>
      <p:sp>
        <p:nvSpPr>
          <p:cNvPr id="531" name="Google Shape;531;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32" name="Google Shape;532;p14"/>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Basic Facts - Social Media und Klimawandel</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5"/>
          <p:cNvSpPr txBox="1"/>
          <p:nvPr>
            <p:ph idx="1" type="body"/>
          </p:nvPr>
        </p:nvSpPr>
        <p:spPr>
          <a:xfrm>
            <a:off x="676800" y="1094400"/>
            <a:ext cx="6765925" cy="39475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788"/>
              </a:spcBef>
              <a:spcAft>
                <a:spcPts val="0"/>
              </a:spcAft>
              <a:buSzPts val="1400"/>
              <a:buFont typeface="Arial"/>
              <a:buChar char="•"/>
            </a:pPr>
            <a:r>
              <a:rPr lang="de-DE" sz="1600">
                <a:solidFill>
                  <a:schemeClr val="dk1"/>
                </a:solidFill>
              </a:rPr>
              <a:t>Ein Klimamythos ist eine nachweislich falsche oder irreführende Behauptung über den Klimawandel.</a:t>
            </a:r>
            <a:endParaRPr/>
          </a:p>
          <a:p>
            <a:pPr indent="-285750" lvl="0" marL="285750" rtl="0" algn="l">
              <a:lnSpc>
                <a:spcPct val="90000"/>
              </a:lnSpc>
              <a:spcBef>
                <a:spcPts val="788"/>
              </a:spcBef>
              <a:spcAft>
                <a:spcPts val="0"/>
              </a:spcAft>
              <a:buSzPts val="1400"/>
              <a:buFont typeface="Arial"/>
              <a:buChar char="•"/>
            </a:pPr>
            <a:r>
              <a:rPr lang="de-DE" sz="1600">
                <a:solidFill>
                  <a:schemeClr val="dk1"/>
                </a:solidFill>
              </a:rPr>
              <a:t>Er klingt oft plausibel, widerspricht aber dem Stand der Wissenschaft.</a:t>
            </a:r>
            <a:endParaRPr/>
          </a:p>
          <a:p>
            <a:pPr indent="-285750" lvl="0" marL="285750" rtl="0" algn="l">
              <a:lnSpc>
                <a:spcPct val="90000"/>
              </a:lnSpc>
              <a:spcBef>
                <a:spcPts val="788"/>
              </a:spcBef>
              <a:spcAft>
                <a:spcPts val="0"/>
              </a:spcAft>
              <a:buSzPts val="1400"/>
              <a:buFont typeface="Arial"/>
              <a:buChar char="•"/>
            </a:pPr>
            <a:r>
              <a:rPr lang="de-DE" sz="1600"/>
              <a:t>Typische Merkmale: </a:t>
            </a:r>
            <a:endParaRPr/>
          </a:p>
          <a:p>
            <a:pPr indent="-285750" lvl="1" marL="742950" rtl="0" algn="l">
              <a:lnSpc>
                <a:spcPct val="90000"/>
              </a:lnSpc>
              <a:spcBef>
                <a:spcPts val="450"/>
              </a:spcBef>
              <a:spcAft>
                <a:spcPts val="0"/>
              </a:spcAft>
              <a:buSzPts val="1400"/>
              <a:buFont typeface="Arial"/>
              <a:buChar char="•"/>
            </a:pPr>
            <a:r>
              <a:rPr lang="de-DE" sz="1400"/>
              <a:t>Stützt sich auf Einzelfälle oder veraltete Quellen</a:t>
            </a:r>
            <a:endParaRPr/>
          </a:p>
          <a:p>
            <a:pPr indent="-285750" lvl="1" marL="742950" rtl="0" algn="l">
              <a:lnSpc>
                <a:spcPct val="90000"/>
              </a:lnSpc>
              <a:spcBef>
                <a:spcPts val="450"/>
              </a:spcBef>
              <a:spcAft>
                <a:spcPts val="0"/>
              </a:spcAft>
              <a:buSzPts val="1400"/>
              <a:buFont typeface="Arial"/>
              <a:buChar char="•"/>
            </a:pPr>
            <a:r>
              <a:rPr lang="de-DE" sz="1400"/>
              <a:t>Verdreht wissenschaftliche Aussagen oder reißt sie aus dem Kontext</a:t>
            </a:r>
            <a:endParaRPr/>
          </a:p>
          <a:p>
            <a:pPr indent="-285750" lvl="1" marL="742950" rtl="0" algn="l">
              <a:lnSpc>
                <a:spcPct val="90000"/>
              </a:lnSpc>
              <a:spcBef>
                <a:spcPts val="450"/>
              </a:spcBef>
              <a:spcAft>
                <a:spcPts val="0"/>
              </a:spcAft>
              <a:buSzPts val="1400"/>
              <a:buFont typeface="Arial"/>
              <a:buChar char="•"/>
            </a:pPr>
            <a:r>
              <a:rPr lang="de-DE" sz="1400"/>
              <a:t>Nutzt suggestive Sprache oder rhetorische Fragen</a:t>
            </a:r>
            <a:endParaRPr/>
          </a:p>
          <a:p>
            <a:pPr indent="-285750" lvl="1" marL="742950" rtl="0" algn="l">
              <a:lnSpc>
                <a:spcPct val="90000"/>
              </a:lnSpc>
              <a:spcBef>
                <a:spcPts val="450"/>
              </a:spcBef>
              <a:spcAft>
                <a:spcPts val="0"/>
              </a:spcAft>
              <a:buSzPts val="1400"/>
              <a:buFont typeface="Arial"/>
              <a:buChar char="•"/>
            </a:pPr>
            <a:r>
              <a:rPr lang="de-DE" sz="1400"/>
              <a:t>Wird oft emotional und wiederholt geäußert</a:t>
            </a:r>
            <a:endParaRPr/>
          </a:p>
          <a:p>
            <a:pPr indent="-285750" lvl="0" marL="285750" rtl="0" algn="l">
              <a:lnSpc>
                <a:spcPct val="90000"/>
              </a:lnSpc>
              <a:spcBef>
                <a:spcPts val="788"/>
              </a:spcBef>
              <a:spcAft>
                <a:spcPts val="0"/>
              </a:spcAft>
              <a:buSzPts val="1400"/>
              <a:buFont typeface="Arial"/>
              <a:buChar char="•"/>
            </a:pPr>
            <a:r>
              <a:rPr lang="de-DE" sz="1600"/>
              <a:t>Beispiele: </a:t>
            </a:r>
            <a:r>
              <a:rPr lang="de-DE" sz="1600">
                <a:solidFill>
                  <a:schemeClr val="dk1"/>
                </a:solidFill>
              </a:rPr>
              <a:t>„Klimawandel hat es schon immer gegeben.“ „CO₂ ist doch gut für Pflanzen – also kein Problem.“ „Klimamodelle lagen früher auch schon falsch.“</a:t>
            </a:r>
            <a:endParaRPr/>
          </a:p>
        </p:txBody>
      </p:sp>
      <p:sp>
        <p:nvSpPr>
          <p:cNvPr id="538" name="Google Shape;538;p1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39" name="Google Shape;539;p15"/>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Was ist ein Klimamythos?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3" name="Shape 543"/>
        <p:cNvGrpSpPr/>
        <p:nvPr/>
      </p:nvGrpSpPr>
      <p:grpSpPr>
        <a:xfrm>
          <a:off x="0" y="0"/>
          <a:ext cx="0" cy="0"/>
          <a:chOff x="0" y="0"/>
          <a:chExt cx="0" cy="0"/>
        </a:xfrm>
      </p:grpSpPr>
      <p:sp>
        <p:nvSpPr>
          <p:cNvPr id="544" name="Google Shape;544;p16"/>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228600" lvl="0" marL="457200" rtl="0" algn="l">
              <a:lnSpc>
                <a:spcPct val="90000"/>
              </a:lnSpc>
              <a:spcBef>
                <a:spcPts val="788"/>
              </a:spcBef>
              <a:spcAft>
                <a:spcPts val="0"/>
              </a:spcAft>
              <a:buSzPts val="1400"/>
              <a:buNone/>
            </a:pPr>
            <a:r>
              <a:rPr b="1" lang="de-DE" sz="1400"/>
              <a:t>Misinformation (Fehlinformation)</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Falsche oder irreführende Information – ohne Täuschungsabsicht </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„Ich hab gehört, CO₂ sei gar nicht so schlimm …“</a:t>
            </a:r>
            <a:endParaRPr/>
          </a:p>
          <a:p>
            <a:pPr indent="0" lvl="0" marL="228600" rtl="0" algn="l">
              <a:lnSpc>
                <a:spcPct val="90000"/>
              </a:lnSpc>
              <a:spcBef>
                <a:spcPts val="788"/>
              </a:spcBef>
              <a:spcAft>
                <a:spcPts val="0"/>
              </a:spcAft>
              <a:buSzPts val="1400"/>
              <a:buNone/>
            </a:pPr>
            <a:r>
              <a:rPr b="1" lang="de-DE" sz="1400"/>
              <a:t>Disinformation (Desinformation)</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Falsche oder irreführende Information – gezielt verbreitet, um zu täuschen</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„Die Klimakrise ist eine Lüge der Eliten!“</a:t>
            </a:r>
            <a:endParaRPr/>
          </a:p>
          <a:p>
            <a:pPr indent="0" lvl="0" marL="228600" rtl="0" algn="l">
              <a:lnSpc>
                <a:spcPct val="90000"/>
              </a:lnSpc>
              <a:spcBef>
                <a:spcPts val="788"/>
              </a:spcBef>
              <a:spcAft>
                <a:spcPts val="0"/>
              </a:spcAft>
              <a:buSzPts val="1400"/>
              <a:buNone/>
            </a:pPr>
            <a:r>
              <a:rPr b="1" lang="de-DE" sz="1400"/>
              <a:t>Malinformation (böswillige Information)</a:t>
            </a:r>
            <a:endParaRPr/>
          </a:p>
          <a:p>
            <a:pPr indent="0" lvl="0" marL="228600" rtl="0" algn="l">
              <a:lnSpc>
                <a:spcPct val="90000"/>
              </a:lnSpc>
              <a:spcBef>
                <a:spcPts val="788"/>
              </a:spcBef>
              <a:spcAft>
                <a:spcPts val="0"/>
              </a:spcAft>
              <a:buSzPts val="1400"/>
              <a:buNone/>
            </a:pPr>
            <a:r>
              <a:rPr b="1" lang="de-DE" sz="1400">
                <a:solidFill>
                  <a:schemeClr val="dk1"/>
                </a:solidFill>
              </a:rPr>
              <a:t>🡪 </a:t>
            </a:r>
            <a:r>
              <a:rPr lang="de-DE" sz="1400">
                <a:solidFill>
                  <a:schemeClr val="dk1"/>
                </a:solidFill>
              </a:rPr>
              <a:t>Echte Informationen, aber aus dem Kontext gerissen oder missbräuchlich verwendet</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Veröffentlichung alter Wetterextreme, um Klimaschutz zu delegitimieren</a:t>
            </a:r>
            <a:endParaRPr sz="1400">
              <a:solidFill>
                <a:schemeClr val="dk1"/>
              </a:solidFill>
            </a:endParaRPr>
          </a:p>
          <a:p>
            <a:pPr indent="0" lvl="0" marL="228600" rtl="0" algn="l">
              <a:lnSpc>
                <a:spcPct val="90000"/>
              </a:lnSpc>
              <a:spcBef>
                <a:spcPts val="788"/>
              </a:spcBef>
              <a:spcAft>
                <a:spcPts val="0"/>
              </a:spcAft>
              <a:buSzPts val="1400"/>
              <a:buNone/>
            </a:pPr>
            <a:r>
              <a:rPr b="1" lang="de-DE" sz="1400"/>
              <a:t>Fake News (umgangssprachlich)</a:t>
            </a:r>
            <a:endParaRPr/>
          </a:p>
          <a:p>
            <a:pPr indent="-285750" lvl="0" marL="514350" rtl="0" algn="l">
              <a:lnSpc>
                <a:spcPct val="90000"/>
              </a:lnSpc>
              <a:spcBef>
                <a:spcPts val="788"/>
              </a:spcBef>
              <a:spcAft>
                <a:spcPts val="0"/>
              </a:spcAft>
              <a:buSzPts val="1400"/>
              <a:buFont typeface="Noto Sans Symbols"/>
              <a:buChar char="🡪"/>
            </a:pPr>
            <a:r>
              <a:rPr lang="de-DE" sz="1400">
                <a:solidFill>
                  <a:schemeClr val="dk1"/>
                </a:solidFill>
              </a:rPr>
              <a:t>Meist Sammelbegriff, häufig für Desinformation mit Täuschungsabsicht</a:t>
            </a:r>
            <a:endParaRPr/>
          </a:p>
        </p:txBody>
      </p:sp>
      <p:sp>
        <p:nvSpPr>
          <p:cNvPr id="545" name="Google Shape;545;p1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46" name="Google Shape;546;p16"/>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Was ist was? – Formen von Falschinformationen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7"/>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rPr b="1" i="0" lang="de-DE" sz="1400" u="none" strike="noStrike">
                <a:solidFill>
                  <a:srgbClr val="000000"/>
                </a:solidFill>
              </a:rPr>
              <a:t>Populismus</a:t>
            </a:r>
            <a:r>
              <a:rPr b="0" i="0" lang="de-DE" sz="1400" u="none" strike="noStrike">
                <a:solidFill>
                  <a:srgbClr val="000000"/>
                </a:solidFill>
              </a:rPr>
              <a:t> (lat. </a:t>
            </a:r>
            <a:r>
              <a:rPr b="0" i="1" lang="de-DE" sz="1400" u="none" strike="noStrike">
                <a:solidFill>
                  <a:srgbClr val="202122"/>
                </a:solidFill>
              </a:rPr>
              <a:t>populus</a:t>
            </a:r>
            <a:r>
              <a:rPr b="0" i="0" lang="de-DE" sz="1400" u="none" strike="noStrike">
                <a:solidFill>
                  <a:srgbClr val="202122"/>
                </a:solidFill>
              </a:rPr>
              <a:t> “Volk“</a:t>
            </a:r>
            <a:r>
              <a:rPr lang="de-DE" sz="1400">
                <a:solidFill>
                  <a:srgbClr val="000000"/>
                </a:solidFill>
              </a:rPr>
              <a:t>):</a:t>
            </a:r>
            <a:r>
              <a:rPr b="0" i="0" lang="de-DE" sz="1400" u="none" strike="noStrike">
                <a:solidFill>
                  <a:srgbClr val="000000"/>
                </a:solidFill>
              </a:rPr>
              <a:t> keine einheitliche Definition; Strategie / Kommunikationsstil / Ideologie zur Machtsicherung, erzählt die Geschichte eines „von der Elite betrogenen Volkes“, um </a:t>
            </a:r>
            <a:r>
              <a:rPr b="0" i="0" lang="de-DE" sz="1400" u="none" strike="noStrike">
                <a:solidFill>
                  <a:srgbClr val="000000"/>
                </a:solidFill>
                <a:latin typeface="Arial"/>
                <a:ea typeface="Arial"/>
                <a:cs typeface="Arial"/>
                <a:sym typeface="Arial"/>
              </a:rPr>
              <a:t>gesellschaftliche Gegensätze zu verstärken </a:t>
            </a:r>
            <a:r>
              <a:rPr b="0" i="0" lang="de-DE" sz="1400" u="none" strike="noStrike">
                <a:solidFill>
                  <a:srgbClr val="000000"/>
                </a:solidFill>
              </a:rPr>
              <a:t>(Diehl, 2017; Jacob et al., 2020) </a:t>
            </a:r>
            <a:endParaRPr sz="800">
              <a:solidFill>
                <a:srgbClr val="000000"/>
              </a:solidFill>
            </a:endParaRPr>
          </a:p>
          <a:p>
            <a:pPr indent="-192881" lvl="0" marL="192881" rtl="0" algn="l">
              <a:lnSpc>
                <a:spcPct val="90000"/>
              </a:lnSpc>
              <a:spcBef>
                <a:spcPts val="788"/>
              </a:spcBef>
              <a:spcAft>
                <a:spcPts val="0"/>
              </a:spcAft>
              <a:buSzPts val="1400"/>
              <a:buNone/>
            </a:pPr>
            <a:r>
              <a:rPr b="1" lang="de-DE" sz="1400"/>
              <a:t>Anti-Elitismus</a:t>
            </a:r>
            <a:br>
              <a:rPr lang="de-DE" sz="1400"/>
            </a:br>
            <a:r>
              <a:rPr lang="de-DE" sz="1400">
                <a:solidFill>
                  <a:schemeClr val="dk1"/>
                </a:solidFill>
              </a:rPr>
              <a:t>Populistische Erzählungen teilen die Gesellschaft in „Elite“ und „Volk“ ein. Die „Elite“ gilt als korrupt, das „Volk“ als betrogen. Oft werden geheime Pläne der „Mächtigen“ unterstellt (ohne empirische Beweise).</a:t>
            </a:r>
            <a:endParaRPr/>
          </a:p>
          <a:p>
            <a:pPr indent="-192881" lvl="0" marL="192881" rtl="0" algn="l">
              <a:lnSpc>
                <a:spcPct val="90000"/>
              </a:lnSpc>
              <a:spcBef>
                <a:spcPts val="788"/>
              </a:spcBef>
              <a:spcAft>
                <a:spcPts val="0"/>
              </a:spcAft>
              <a:buSzPts val="1400"/>
              <a:buNone/>
            </a:pPr>
            <a:r>
              <a:rPr b="1" lang="de-DE" sz="1400"/>
              <a:t>Anti-Pluralismus</a:t>
            </a:r>
            <a:br>
              <a:rPr lang="de-DE" sz="1400"/>
            </a:br>
            <a:r>
              <a:rPr lang="de-DE" sz="1400">
                <a:solidFill>
                  <a:schemeClr val="dk1"/>
                </a:solidFill>
              </a:rPr>
              <a:t>Populist*innen behaupten, das „Volk“ habe einen einheitlichen Willen. Unterschiedliche Meinungen und Lebensweisen werden abgelehnt oder abgewertet.</a:t>
            </a:r>
            <a:endParaRPr/>
          </a:p>
          <a:p>
            <a:pPr indent="-192881" lvl="0" marL="192881" rtl="0" algn="l">
              <a:lnSpc>
                <a:spcPct val="90000"/>
              </a:lnSpc>
              <a:spcBef>
                <a:spcPts val="788"/>
              </a:spcBef>
              <a:spcAft>
                <a:spcPts val="0"/>
              </a:spcAft>
              <a:buSzPts val="1400"/>
              <a:buNone/>
            </a:pPr>
            <a:r>
              <a:rPr b="1" lang="de-DE" sz="1400"/>
              <a:t>Pro-Volkssouveränität</a:t>
            </a:r>
            <a:br>
              <a:rPr lang="de-DE" sz="1400"/>
            </a:br>
            <a:r>
              <a:rPr lang="de-DE" sz="1400">
                <a:solidFill>
                  <a:schemeClr val="dk1"/>
                </a:solidFill>
              </a:rPr>
              <a:t>Der „Wille des Volkes“ soll direkt umgesetzt werden. Demokratie und Institutionen werden häufig abgelehnt.</a:t>
            </a:r>
            <a:endParaRPr/>
          </a:p>
          <a:p>
            <a:pPr indent="-192881" lvl="0" marL="192881" rtl="0" algn="l">
              <a:lnSpc>
                <a:spcPct val="90000"/>
              </a:lnSpc>
              <a:spcBef>
                <a:spcPts val="788"/>
              </a:spcBef>
              <a:spcAft>
                <a:spcPts val="0"/>
              </a:spcAft>
              <a:buSzPts val="1400"/>
              <a:buNone/>
            </a:pPr>
            <a:r>
              <a:rPr lang="de-DE" sz="1400">
                <a:solidFill>
                  <a:schemeClr val="dk1"/>
                </a:solidFill>
              </a:rPr>
              <a:t>(Umweltbundesamt, 2024)</a:t>
            </a:r>
            <a:endParaRPr/>
          </a:p>
          <a:p>
            <a:pPr indent="-192881" lvl="0" marL="192881" rtl="0" algn="l">
              <a:lnSpc>
                <a:spcPct val="90000"/>
              </a:lnSpc>
              <a:spcBef>
                <a:spcPts val="788"/>
              </a:spcBef>
              <a:spcAft>
                <a:spcPts val="0"/>
              </a:spcAft>
              <a:buSzPts val="1400"/>
              <a:buNone/>
            </a:pPr>
            <a:r>
              <a:t/>
            </a:r>
            <a:endParaRPr/>
          </a:p>
        </p:txBody>
      </p:sp>
      <p:sp>
        <p:nvSpPr>
          <p:cNvPr id="553" name="Google Shape;553;p1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54" name="Google Shape;554;p17"/>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Populistische Erzählungen im Bereich Klimapolitik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8"/>
          <p:cNvSpPr txBox="1"/>
          <p:nvPr>
            <p:ph idx="1" type="body"/>
          </p:nvPr>
        </p:nvSpPr>
        <p:spPr>
          <a:xfrm>
            <a:off x="3455368" y="1371364"/>
            <a:ext cx="4645024" cy="3306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SzPct val="116424"/>
              <a:buNone/>
            </a:pPr>
            <a:r>
              <a:rPr b="1" i="0" lang="de-DE" sz="1300" u="none" strike="noStrike">
                <a:solidFill>
                  <a:srgbClr val="F58021"/>
                </a:solidFill>
              </a:rPr>
              <a:t>Prebunking</a:t>
            </a:r>
            <a:endParaRPr b="1" i="0" sz="1300" u="none" strike="noStrike">
              <a:solidFill>
                <a:srgbClr val="F58021"/>
              </a:solidFill>
            </a:endParaRPr>
          </a:p>
          <a:p>
            <a:pPr indent="0" lvl="0" marL="0" rtl="0" algn="l">
              <a:lnSpc>
                <a:spcPct val="150000"/>
              </a:lnSpc>
              <a:spcBef>
                <a:spcPts val="600"/>
              </a:spcBef>
              <a:spcAft>
                <a:spcPts val="0"/>
              </a:spcAft>
              <a:buSzPct val="116424"/>
              <a:buNone/>
            </a:pPr>
            <a:r>
              <a:rPr b="0" i="0" lang="de-DE" sz="1300" u="none" strike="noStrike">
                <a:solidFill>
                  <a:schemeClr val="dk1"/>
                </a:solidFill>
              </a:rPr>
              <a:t>Widerlegung </a:t>
            </a:r>
            <a:r>
              <a:rPr b="1" lang="de-DE" sz="1300">
                <a:solidFill>
                  <a:srgbClr val="F58021"/>
                </a:solidFill>
              </a:rPr>
              <a:t>bevor</a:t>
            </a:r>
            <a:r>
              <a:rPr lang="de-DE" sz="1300">
                <a:solidFill>
                  <a:schemeClr val="dk1"/>
                </a:solidFill>
              </a:rPr>
              <a:t> jemand Fehlinformationen ausgesetzt ist</a:t>
            </a:r>
            <a:endParaRPr/>
          </a:p>
          <a:p>
            <a:pPr indent="0" lvl="0" marL="0" rtl="0" algn="l">
              <a:lnSpc>
                <a:spcPct val="150000"/>
              </a:lnSpc>
              <a:spcBef>
                <a:spcPts val="600"/>
              </a:spcBef>
              <a:spcAft>
                <a:spcPts val="0"/>
              </a:spcAft>
              <a:buClr>
                <a:schemeClr val="dk1"/>
              </a:buClr>
              <a:buSzPct val="100000"/>
              <a:buNone/>
            </a:pPr>
            <a:r>
              <a:rPr b="0" i="0" lang="de-DE" sz="1300" u="none" strike="noStrike">
                <a:solidFill>
                  <a:schemeClr val="dk1"/>
                </a:solidFill>
              </a:rPr>
              <a:t>🡪 „kognitive Antikörper“ gegen Fehlinformationen aufbauen</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Wirkt als </a:t>
            </a:r>
            <a:r>
              <a:rPr b="0" i="0" lang="de-DE" sz="1300" u="none" strike="noStrike">
                <a:solidFill>
                  <a:schemeClr val="dk1"/>
                </a:solidFill>
              </a:rPr>
              <a:t>„Schutzimpfung“ </a:t>
            </a:r>
            <a:endParaRPr sz="1300">
              <a:solidFill>
                <a:schemeClr val="dk1"/>
              </a:solidFill>
            </a:endParaRPr>
          </a:p>
          <a:p>
            <a:pPr indent="0" lvl="0" marL="0" rtl="0" algn="l">
              <a:lnSpc>
                <a:spcPct val="150000"/>
              </a:lnSpc>
              <a:spcBef>
                <a:spcPts val="600"/>
              </a:spcBef>
              <a:spcAft>
                <a:spcPts val="0"/>
              </a:spcAft>
              <a:buSzPct val="116424"/>
              <a:buNone/>
            </a:pPr>
            <a:r>
              <a:t/>
            </a:r>
            <a:endParaRPr b="1" sz="1300">
              <a:solidFill>
                <a:srgbClr val="00BCEE"/>
              </a:solidFill>
            </a:endParaRPr>
          </a:p>
          <a:p>
            <a:pPr indent="0" lvl="0" marL="0" rtl="0" algn="l">
              <a:lnSpc>
                <a:spcPct val="150000"/>
              </a:lnSpc>
              <a:spcBef>
                <a:spcPts val="600"/>
              </a:spcBef>
              <a:spcAft>
                <a:spcPts val="0"/>
              </a:spcAft>
              <a:buSzPct val="116424"/>
              <a:buNone/>
            </a:pPr>
            <a:r>
              <a:rPr b="1" lang="de-DE" sz="1300">
                <a:solidFill>
                  <a:srgbClr val="00BCEE"/>
                </a:solidFill>
              </a:rPr>
              <a:t>Debunking</a:t>
            </a:r>
            <a:endParaRPr sz="1300">
              <a:solidFill>
                <a:srgbClr val="00BCEE"/>
              </a:solidFill>
            </a:endParaRPr>
          </a:p>
          <a:p>
            <a:pPr indent="0" lvl="0" marL="0" rtl="0" algn="l">
              <a:lnSpc>
                <a:spcPct val="150000"/>
              </a:lnSpc>
              <a:spcBef>
                <a:spcPts val="600"/>
              </a:spcBef>
              <a:spcAft>
                <a:spcPts val="0"/>
              </a:spcAft>
              <a:buSzPct val="116424"/>
              <a:buNone/>
            </a:pPr>
            <a:r>
              <a:rPr lang="de-DE" sz="1300">
                <a:solidFill>
                  <a:schemeClr val="dk1"/>
                </a:solidFill>
              </a:rPr>
              <a:t>Widerlegungen </a:t>
            </a:r>
            <a:r>
              <a:rPr b="1" lang="de-DE" sz="1300">
                <a:solidFill>
                  <a:srgbClr val="00BCEE"/>
                </a:solidFill>
              </a:rPr>
              <a:t>nachdem</a:t>
            </a:r>
            <a:r>
              <a:rPr lang="de-DE" sz="1300">
                <a:solidFill>
                  <a:schemeClr val="dk1"/>
                </a:solidFill>
              </a:rPr>
              <a:t> jemand Fehlinformation ausgesetzt war </a:t>
            </a:r>
            <a:endParaRPr/>
          </a:p>
          <a:p>
            <a:pPr indent="-285786" lvl="0" marL="285750" rtl="0" algn="l">
              <a:lnSpc>
                <a:spcPct val="150000"/>
              </a:lnSpc>
              <a:spcBef>
                <a:spcPts val="600"/>
              </a:spcBef>
              <a:spcAft>
                <a:spcPts val="0"/>
              </a:spcAft>
              <a:buSzPct val="116424"/>
              <a:buFont typeface="Noto Sans Symbols"/>
              <a:buChar char="🡪"/>
            </a:pPr>
            <a:r>
              <a:rPr lang="de-DE" sz="1300">
                <a:solidFill>
                  <a:schemeClr val="dk1"/>
                </a:solidFill>
              </a:rPr>
              <a:t>Fehlinformationen verhaften</a:t>
            </a:r>
            <a:endParaRPr/>
          </a:p>
          <a:p>
            <a:pPr indent="-285786" lvl="0" marL="285750" rtl="0" algn="l">
              <a:lnSpc>
                <a:spcPct val="150000"/>
              </a:lnSpc>
              <a:spcBef>
                <a:spcPts val="600"/>
              </a:spcBef>
              <a:spcAft>
                <a:spcPts val="0"/>
              </a:spcAft>
              <a:buSzPct val="116424"/>
              <a:buFont typeface="Noto Sans Symbols"/>
              <a:buChar char="🡪"/>
            </a:pPr>
            <a:r>
              <a:rPr lang="de-DE" sz="1300">
                <a:solidFill>
                  <a:schemeClr val="dk1"/>
                </a:solidFill>
              </a:rPr>
              <a:t>Oft und gekonnt widerlegen</a:t>
            </a:r>
            <a:endParaRPr sz="1200">
              <a:solidFill>
                <a:schemeClr val="dk1"/>
              </a:solidFill>
            </a:endParaRPr>
          </a:p>
          <a:p>
            <a:pPr indent="0" lvl="0" marL="0" rtl="0" algn="l">
              <a:lnSpc>
                <a:spcPct val="150000"/>
              </a:lnSpc>
              <a:spcBef>
                <a:spcPts val="600"/>
              </a:spcBef>
              <a:spcAft>
                <a:spcPts val="0"/>
              </a:spcAft>
              <a:buSzPct val="126126"/>
              <a:buNone/>
            </a:pPr>
            <a:r>
              <a:rPr lang="de-DE" sz="1200">
                <a:solidFill>
                  <a:schemeClr val="dk1"/>
                </a:solidFill>
              </a:rPr>
              <a:t>(Lewandowsky et al., 2020)</a:t>
            </a:r>
            <a:endParaRPr/>
          </a:p>
        </p:txBody>
      </p:sp>
      <p:sp>
        <p:nvSpPr>
          <p:cNvPr id="561" name="Google Shape;561;p1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62" name="Google Shape;562;p18"/>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pic>
        <p:nvPicPr>
          <p:cNvPr descr="Ein Bild, das Text, Zahnrad, Screenshot, Kreis enthält.&#10;&#10;Automatisch generierte Beschreibung" id="563" name="Google Shape;563;p18"/>
          <p:cNvPicPr preferRelativeResize="0"/>
          <p:nvPr/>
        </p:nvPicPr>
        <p:blipFill rotWithShape="1">
          <a:blip r:embed="rId3">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19"/>
          <p:cNvSpPr txBox="1"/>
          <p:nvPr>
            <p:ph idx="1" type="body"/>
          </p:nvPr>
        </p:nvSpPr>
        <p:spPr>
          <a:xfrm>
            <a:off x="3455368" y="1371364"/>
            <a:ext cx="4645024" cy="3306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SzPct val="116424"/>
              <a:buNone/>
            </a:pPr>
            <a:r>
              <a:rPr b="1" i="0" lang="de-DE" sz="1300" u="none" strike="noStrike">
                <a:solidFill>
                  <a:srgbClr val="F58021"/>
                </a:solidFill>
              </a:rPr>
              <a:t>Prebunking</a:t>
            </a:r>
            <a:endParaRPr b="1" i="0" sz="1300" u="none" strike="noStrike">
              <a:solidFill>
                <a:srgbClr val="F58021"/>
              </a:solidFill>
            </a:endParaRPr>
          </a:p>
          <a:p>
            <a:pPr indent="0" lvl="0" marL="0" rtl="0" algn="l">
              <a:lnSpc>
                <a:spcPct val="150000"/>
              </a:lnSpc>
              <a:spcBef>
                <a:spcPts val="600"/>
              </a:spcBef>
              <a:spcAft>
                <a:spcPts val="0"/>
              </a:spcAft>
              <a:buSzPct val="116424"/>
              <a:buNone/>
            </a:pPr>
            <a:r>
              <a:rPr b="0" i="0" lang="de-DE" sz="1300" u="none" strike="noStrike">
                <a:solidFill>
                  <a:schemeClr val="dk1"/>
                </a:solidFill>
              </a:rPr>
              <a:t>Widerlegung </a:t>
            </a:r>
            <a:r>
              <a:rPr b="1" lang="de-DE" sz="1300">
                <a:solidFill>
                  <a:srgbClr val="F58021"/>
                </a:solidFill>
              </a:rPr>
              <a:t>bevor</a:t>
            </a:r>
            <a:r>
              <a:rPr lang="de-DE" sz="1300">
                <a:solidFill>
                  <a:schemeClr val="dk1"/>
                </a:solidFill>
              </a:rPr>
              <a:t> jemand Fehlinformationen ausgesetzt ist</a:t>
            </a:r>
            <a:endParaRPr/>
          </a:p>
          <a:p>
            <a:pPr indent="0" lvl="0" marL="0" rtl="0" algn="l">
              <a:lnSpc>
                <a:spcPct val="150000"/>
              </a:lnSpc>
              <a:spcBef>
                <a:spcPts val="600"/>
              </a:spcBef>
              <a:spcAft>
                <a:spcPts val="0"/>
              </a:spcAft>
              <a:buClr>
                <a:schemeClr val="dk1"/>
              </a:buClr>
              <a:buSzPct val="100000"/>
              <a:buNone/>
            </a:pPr>
            <a:r>
              <a:rPr b="0" i="0" lang="de-DE" sz="1300" u="none" strike="noStrike">
                <a:solidFill>
                  <a:schemeClr val="dk1"/>
                </a:solidFill>
              </a:rPr>
              <a:t>🡪 „kognitive Antikörper“ gegen Fehlinformationen aufbauen</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Wirkt als </a:t>
            </a:r>
            <a:r>
              <a:rPr b="0" i="0" lang="de-DE" sz="1300" u="none" strike="noStrike">
                <a:solidFill>
                  <a:schemeClr val="dk1"/>
                </a:solidFill>
              </a:rPr>
              <a:t>„Schutzimpfung“ </a:t>
            </a:r>
            <a:endParaRPr sz="1300">
              <a:solidFill>
                <a:schemeClr val="dk1"/>
              </a:solidFill>
            </a:endParaRPr>
          </a:p>
          <a:p>
            <a:pPr indent="0" lvl="0" marL="0" rtl="0" algn="l">
              <a:lnSpc>
                <a:spcPct val="150000"/>
              </a:lnSpc>
              <a:spcBef>
                <a:spcPts val="600"/>
              </a:spcBef>
              <a:spcAft>
                <a:spcPts val="0"/>
              </a:spcAft>
              <a:buSzPct val="116424"/>
              <a:buNone/>
            </a:pPr>
            <a:r>
              <a:t/>
            </a:r>
            <a:endParaRPr b="1" sz="1300">
              <a:solidFill>
                <a:srgbClr val="00BCEE"/>
              </a:solidFill>
            </a:endParaRPr>
          </a:p>
          <a:p>
            <a:pPr indent="0" lvl="0" marL="0" rtl="0" algn="l">
              <a:lnSpc>
                <a:spcPct val="150000"/>
              </a:lnSpc>
              <a:spcBef>
                <a:spcPts val="600"/>
              </a:spcBef>
              <a:spcAft>
                <a:spcPts val="0"/>
              </a:spcAft>
              <a:buSzPct val="116424"/>
              <a:buNone/>
            </a:pPr>
            <a:r>
              <a:rPr b="1" lang="de-DE" sz="1300">
                <a:solidFill>
                  <a:srgbClr val="00BCEE"/>
                </a:solidFill>
              </a:rPr>
              <a:t>Debunking</a:t>
            </a:r>
            <a:endParaRPr sz="1300">
              <a:solidFill>
                <a:srgbClr val="00BCEE"/>
              </a:solidFill>
            </a:endParaRPr>
          </a:p>
          <a:p>
            <a:pPr indent="0" lvl="0" marL="0" rtl="0" algn="l">
              <a:lnSpc>
                <a:spcPct val="150000"/>
              </a:lnSpc>
              <a:spcBef>
                <a:spcPts val="600"/>
              </a:spcBef>
              <a:spcAft>
                <a:spcPts val="0"/>
              </a:spcAft>
              <a:buSzPct val="116424"/>
              <a:buNone/>
            </a:pPr>
            <a:r>
              <a:rPr lang="de-DE" sz="1300">
                <a:solidFill>
                  <a:schemeClr val="dk1"/>
                </a:solidFill>
              </a:rPr>
              <a:t>Widerlegungen </a:t>
            </a:r>
            <a:r>
              <a:rPr b="1" lang="de-DE" sz="1300">
                <a:solidFill>
                  <a:srgbClr val="00BCEE"/>
                </a:solidFill>
              </a:rPr>
              <a:t>nachdem</a:t>
            </a:r>
            <a:r>
              <a:rPr lang="de-DE" sz="1300">
                <a:solidFill>
                  <a:schemeClr val="dk1"/>
                </a:solidFill>
              </a:rPr>
              <a:t> jemand Fehlinformation ausgesetzt war </a:t>
            </a:r>
            <a:endParaRPr/>
          </a:p>
          <a:p>
            <a:pPr indent="-285786" lvl="0" marL="285750" rtl="0" algn="l">
              <a:lnSpc>
                <a:spcPct val="150000"/>
              </a:lnSpc>
              <a:spcBef>
                <a:spcPts val="600"/>
              </a:spcBef>
              <a:spcAft>
                <a:spcPts val="0"/>
              </a:spcAft>
              <a:buSzPct val="116424"/>
              <a:buFont typeface="Noto Sans Symbols"/>
              <a:buChar char="🡪"/>
            </a:pPr>
            <a:r>
              <a:rPr lang="de-DE" sz="1300">
                <a:solidFill>
                  <a:schemeClr val="dk1"/>
                </a:solidFill>
              </a:rPr>
              <a:t>Fehlinformationen verhaften</a:t>
            </a:r>
            <a:endParaRPr/>
          </a:p>
          <a:p>
            <a:pPr indent="-285786" lvl="0" marL="285750" rtl="0" algn="l">
              <a:lnSpc>
                <a:spcPct val="150000"/>
              </a:lnSpc>
              <a:spcBef>
                <a:spcPts val="600"/>
              </a:spcBef>
              <a:spcAft>
                <a:spcPts val="0"/>
              </a:spcAft>
              <a:buSzPct val="116424"/>
              <a:buFont typeface="Noto Sans Symbols"/>
              <a:buChar char="🡪"/>
            </a:pPr>
            <a:r>
              <a:rPr lang="de-DE" sz="1300">
                <a:solidFill>
                  <a:schemeClr val="dk1"/>
                </a:solidFill>
              </a:rPr>
              <a:t>Oft und gekonnt widerlegen</a:t>
            </a:r>
            <a:endParaRPr sz="1200">
              <a:solidFill>
                <a:schemeClr val="dk1"/>
              </a:solidFill>
            </a:endParaRPr>
          </a:p>
          <a:p>
            <a:pPr indent="0" lvl="0" marL="0" rtl="0" algn="l">
              <a:lnSpc>
                <a:spcPct val="150000"/>
              </a:lnSpc>
              <a:spcBef>
                <a:spcPts val="600"/>
              </a:spcBef>
              <a:spcAft>
                <a:spcPts val="0"/>
              </a:spcAft>
              <a:buSzPct val="126126"/>
              <a:buNone/>
            </a:pPr>
            <a:r>
              <a:rPr lang="de-DE" sz="1200">
                <a:solidFill>
                  <a:schemeClr val="dk1"/>
                </a:solidFill>
              </a:rPr>
              <a:t>(Lewandowsky et al., 2020)</a:t>
            </a:r>
            <a:endParaRPr/>
          </a:p>
        </p:txBody>
      </p:sp>
      <p:sp>
        <p:nvSpPr>
          <p:cNvPr id="570" name="Google Shape;570;p1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571" name="Google Shape;571;p19"/>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pic>
        <p:nvPicPr>
          <p:cNvPr descr="Ein Bild, das Text, Zahnrad, Screenshot, Kreis enthält.&#10;&#10;Automatisch generierte Beschreibung" id="572" name="Google Shape;572;p19"/>
          <p:cNvPicPr preferRelativeResize="0"/>
          <p:nvPr/>
        </p:nvPicPr>
        <p:blipFill rotWithShape="1">
          <a:blip r:embed="rId3">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
        <p:nvSpPr>
          <p:cNvPr id="573" name="Google Shape;573;p19"/>
          <p:cNvSpPr txBox="1"/>
          <p:nvPr/>
        </p:nvSpPr>
        <p:spPr>
          <a:xfrm>
            <a:off x="3455368" y="1367571"/>
            <a:ext cx="4645024" cy="1507657"/>
          </a:xfrm>
          <a:prstGeom prst="rect">
            <a:avLst/>
          </a:prstGeom>
          <a:solidFill>
            <a:srgbClr val="F2F2F2">
              <a:alpha val="73725"/>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19"/>
          <p:cNvSpPr/>
          <p:nvPr/>
        </p:nvSpPr>
        <p:spPr>
          <a:xfrm rot="-942727">
            <a:off x="4555768" y="1873225"/>
            <a:ext cx="2444225" cy="374571"/>
          </a:xfrm>
          <a:prstGeom prst="roundRect">
            <a:avLst>
              <a:gd fmla="val 16667" name="adj"/>
            </a:avLst>
          </a:prstGeom>
          <a:solidFill>
            <a:srgbClr val="F58021"/>
          </a:solidFill>
          <a:ln cap="flat" cmpd="sng" w="9525">
            <a:solidFill>
              <a:srgbClr val="F580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Klimagesprächsimpulse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
          <p:cNvSpPr txBox="1"/>
          <p:nvPr>
            <p:ph type="ctrTitle"/>
          </p:nvPr>
        </p:nvSpPr>
        <p:spPr>
          <a:xfrm>
            <a:off x="242456" y="204464"/>
            <a:ext cx="6858000" cy="370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de-DE" sz="2100" u="sng"/>
              <a:t>Klimarat des Studienseminars für Gymnasien Bad Vilbel</a:t>
            </a:r>
            <a:endParaRPr/>
          </a:p>
        </p:txBody>
      </p:sp>
      <p:sp>
        <p:nvSpPr>
          <p:cNvPr id="413" name="Google Shape;413;p2"/>
          <p:cNvSpPr txBox="1"/>
          <p:nvPr>
            <p:ph idx="1" type="subTitle"/>
          </p:nvPr>
        </p:nvSpPr>
        <p:spPr>
          <a:xfrm>
            <a:off x="242455" y="574964"/>
            <a:ext cx="8977745" cy="45685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de-DE" sz="2100"/>
              <a:t>Herzlich willkommen zum 4. Klimadidaktik Workshop </a:t>
            </a:r>
            <a:endParaRPr/>
          </a:p>
          <a:p>
            <a:pPr indent="0" lvl="0" marL="0" rtl="0" algn="l">
              <a:lnSpc>
                <a:spcPct val="90000"/>
              </a:lnSpc>
              <a:spcBef>
                <a:spcPts val="75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788"/>
              <a:buNone/>
            </a:pPr>
            <a:r>
              <a:t/>
            </a:r>
            <a:endParaRPr sz="788"/>
          </a:p>
          <a:p>
            <a:pPr indent="0" lvl="0" marL="0" rtl="0" algn="l">
              <a:lnSpc>
                <a:spcPct val="90000"/>
              </a:lnSpc>
              <a:spcBef>
                <a:spcPts val="1650"/>
              </a:spcBef>
              <a:spcAft>
                <a:spcPts val="0"/>
              </a:spcAft>
              <a:buClr>
                <a:schemeClr val="dk1"/>
              </a:buClr>
              <a:buSzPts val="2100"/>
              <a:buNone/>
            </a:pPr>
            <a:r>
              <a:rPr lang="de-DE" sz="2100"/>
              <a:t>                        </a:t>
            </a:r>
            <a:r>
              <a:rPr b="1" lang="de-DE" sz="2100">
                <a:solidFill>
                  <a:srgbClr val="0070C0"/>
                </a:solidFill>
              </a:rPr>
              <a:t>      </a:t>
            </a:r>
            <a:endParaRPr sz="1950"/>
          </a:p>
        </p:txBody>
      </p:sp>
      <p:pic>
        <p:nvPicPr>
          <p:cNvPr id="414" name="Google Shape;414;p2"/>
          <p:cNvPicPr preferRelativeResize="0"/>
          <p:nvPr/>
        </p:nvPicPr>
        <p:blipFill rotWithShape="1">
          <a:blip r:embed="rId3">
            <a:alphaModFix/>
          </a:blip>
          <a:srcRect b="0" l="0" r="0" t="0"/>
          <a:stretch/>
        </p:blipFill>
        <p:spPr>
          <a:xfrm>
            <a:off x="7436362" y="6927"/>
            <a:ext cx="1707638" cy="1487395"/>
          </a:xfrm>
          <a:prstGeom prst="rect">
            <a:avLst/>
          </a:prstGeom>
          <a:noFill/>
          <a:ln>
            <a:noFill/>
          </a:ln>
        </p:spPr>
      </p:pic>
      <p:sp>
        <p:nvSpPr>
          <p:cNvPr id="415" name="Google Shape;415;p2"/>
          <p:cNvSpPr txBox="1"/>
          <p:nvPr/>
        </p:nvSpPr>
        <p:spPr>
          <a:xfrm>
            <a:off x="327660" y="1333500"/>
            <a:ext cx="8573885"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de-DE" sz="2400" u="none" cap="none" strike="noStrike">
                <a:solidFill>
                  <a:srgbClr val="000000"/>
                </a:solidFill>
                <a:latin typeface="Calibri"/>
                <a:ea typeface="Calibri"/>
                <a:cs typeface="Calibri"/>
                <a:sym typeface="Calibri"/>
              </a:rPr>
              <a:t>Vier Themen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2400"/>
              <a:buFont typeface="Calibri"/>
              <a:buAutoNum type="arabicPeriod"/>
            </a:pPr>
            <a:r>
              <a:rPr b="0" i="0" lang="de-DE" sz="2400" u="none" cap="none" strike="noStrike">
                <a:solidFill>
                  <a:srgbClr val="000000"/>
                </a:solidFill>
                <a:latin typeface="Calibri"/>
                <a:ea typeface="Calibri"/>
                <a:cs typeface="Calibri"/>
                <a:sym typeface="Calibri"/>
              </a:rPr>
              <a:t> Demokratie, Klimawandel &amp; Medien 	(J.Kranz)</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Calibri"/>
              <a:buAutoNum type="arabicPeriod"/>
            </a:pPr>
            <a:r>
              <a:rPr b="0" i="0" lang="de-DE" sz="2400" u="none" cap="none" strike="noStrike">
                <a:solidFill>
                  <a:srgbClr val="000000"/>
                </a:solidFill>
                <a:latin typeface="Calibri"/>
                <a:ea typeface="Calibri"/>
                <a:cs typeface="Calibri"/>
                <a:sym typeface="Calibri"/>
              </a:rPr>
              <a:t> Die Broschüre Klimagesprächsimpulse    	(M.Nowak/Klimarat)</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Calibri"/>
              <a:buAutoNum type="arabicPeriod"/>
            </a:pPr>
            <a:r>
              <a:rPr b="0" i="0" lang="de-DE" sz="2400" u="none" cap="none" strike="noStrike">
                <a:solidFill>
                  <a:srgbClr val="000000"/>
                </a:solidFill>
                <a:latin typeface="Calibri"/>
                <a:ea typeface="Calibri"/>
                <a:cs typeface="Calibri"/>
                <a:sym typeface="Calibri"/>
              </a:rPr>
              <a:t> Populistische Klimamythen widerlegen   	(J.Kranz)</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Calibri"/>
              <a:buAutoNum type="arabicPeriod"/>
            </a:pPr>
            <a:r>
              <a:rPr b="0" i="0" lang="de-DE" sz="2400" u="none" cap="none" strike="noStrike">
                <a:solidFill>
                  <a:srgbClr val="000000"/>
                </a:solidFill>
                <a:latin typeface="Calibri"/>
                <a:ea typeface="Calibri"/>
                <a:cs typeface="Calibri"/>
                <a:sym typeface="Calibri"/>
              </a:rPr>
              <a:t> Auf Klimamythen reagieren			(J.Kranz)</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Calibri"/>
              <a:buAutoNum type="arabicPeriod"/>
            </a:pPr>
            <a:r>
              <a:rPr b="0" i="0" lang="de-DE" sz="2400" u="none" cap="none" strike="noStrike">
                <a:solidFill>
                  <a:srgbClr val="000000"/>
                </a:solidFill>
                <a:latin typeface="Calibri"/>
                <a:ea typeface="Calibri"/>
                <a:cs typeface="Calibri"/>
                <a:sym typeface="Calibri"/>
              </a:rPr>
              <a:t> Ausblick auf den 5. Workshop: Spiele     	(M.Sach)</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0"/>
          <p:cNvSpPr txBox="1"/>
          <p:nvPr/>
        </p:nvSpPr>
        <p:spPr>
          <a:xfrm>
            <a:off x="0" y="6927"/>
            <a:ext cx="9144000" cy="5136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0"/>
          <p:cNvSpPr txBox="1"/>
          <p:nvPr>
            <p:ph type="ctrTitle"/>
          </p:nvPr>
        </p:nvSpPr>
        <p:spPr>
          <a:xfrm>
            <a:off x="242456" y="204464"/>
            <a:ext cx="6858000" cy="370500"/>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74074"/>
              <a:buNone/>
            </a:pPr>
            <a:r>
              <a:rPr b="1" lang="de-DE" sz="2100" u="sng"/>
              <a:t>Klimarat des Studienseminars für Gymnasien Bad Vilbel</a:t>
            </a:r>
            <a:endParaRPr/>
          </a:p>
        </p:txBody>
      </p:sp>
      <p:sp>
        <p:nvSpPr>
          <p:cNvPr id="581" name="Google Shape;581;p20"/>
          <p:cNvSpPr txBox="1"/>
          <p:nvPr>
            <p:ph idx="1" type="subTitle"/>
          </p:nvPr>
        </p:nvSpPr>
        <p:spPr>
          <a:xfrm>
            <a:off x="242455" y="574964"/>
            <a:ext cx="8977745" cy="456853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788"/>
              </a:spcBef>
              <a:spcAft>
                <a:spcPts val="0"/>
              </a:spcAft>
              <a:buSzPts val="1400"/>
              <a:buNone/>
            </a:pPr>
            <a:r>
              <a:t/>
            </a:r>
            <a:endParaRPr sz="2100"/>
          </a:p>
          <a:p>
            <a:pPr indent="0" lvl="0" marL="0" rtl="0" algn="l">
              <a:lnSpc>
                <a:spcPct val="90000"/>
              </a:lnSpc>
              <a:spcBef>
                <a:spcPts val="788"/>
              </a:spcBef>
              <a:spcAft>
                <a:spcPts val="0"/>
              </a:spcAft>
              <a:buSzPts val="1400"/>
              <a:buNone/>
            </a:pPr>
            <a:r>
              <a:t/>
            </a:r>
            <a:endParaRPr sz="1950"/>
          </a:p>
        </p:txBody>
      </p:sp>
      <p:pic>
        <p:nvPicPr>
          <p:cNvPr id="582" name="Google Shape;582;p20"/>
          <p:cNvPicPr preferRelativeResize="0"/>
          <p:nvPr/>
        </p:nvPicPr>
        <p:blipFill rotWithShape="1">
          <a:blip r:embed="rId3">
            <a:alphaModFix/>
          </a:blip>
          <a:srcRect b="0" l="0" r="0" t="0"/>
          <a:stretch/>
        </p:blipFill>
        <p:spPr>
          <a:xfrm>
            <a:off x="7648832" y="6927"/>
            <a:ext cx="1495168" cy="1302328"/>
          </a:xfrm>
          <a:prstGeom prst="rect">
            <a:avLst/>
          </a:prstGeom>
          <a:noFill/>
          <a:ln>
            <a:noFill/>
          </a:ln>
        </p:spPr>
      </p:pic>
      <p:sp>
        <p:nvSpPr>
          <p:cNvPr id="583" name="Google Shape;583;p20"/>
          <p:cNvSpPr/>
          <p:nvPr/>
        </p:nvSpPr>
        <p:spPr>
          <a:xfrm rot="5400000">
            <a:off x="2384795" y="1214187"/>
            <a:ext cx="304800" cy="284018"/>
          </a:xfrm>
          <a:prstGeom prst="rightArrow">
            <a:avLst>
              <a:gd fmla="val 50000" name="adj1"/>
              <a:gd fmla="val 50000" name="adj2"/>
            </a:avLst>
          </a:prstGeom>
          <a:solidFill>
            <a:schemeClr val="accent1"/>
          </a:solidFill>
          <a:ln cap="flat" cmpd="sng" w="25400">
            <a:solidFill>
              <a:srgbClr val="B39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584" name="Google Shape;584;p20"/>
          <p:cNvPicPr preferRelativeResize="0"/>
          <p:nvPr/>
        </p:nvPicPr>
        <p:blipFill rotWithShape="1">
          <a:blip r:embed="rId4">
            <a:alphaModFix/>
          </a:blip>
          <a:srcRect b="0" l="0" r="0" t="0"/>
          <a:stretch/>
        </p:blipFill>
        <p:spPr>
          <a:xfrm>
            <a:off x="1865613" y="1602484"/>
            <a:ext cx="7035932" cy="952994"/>
          </a:xfrm>
          <a:prstGeom prst="rect">
            <a:avLst/>
          </a:prstGeom>
          <a:noFill/>
          <a:ln>
            <a:noFill/>
          </a:ln>
        </p:spPr>
      </p:pic>
      <p:pic>
        <p:nvPicPr>
          <p:cNvPr id="585" name="Google Shape;585;p20"/>
          <p:cNvPicPr preferRelativeResize="0"/>
          <p:nvPr/>
        </p:nvPicPr>
        <p:blipFill rotWithShape="1">
          <a:blip r:embed="rId5">
            <a:alphaModFix/>
          </a:blip>
          <a:srcRect b="0" l="0" r="10065" t="0"/>
          <a:stretch/>
        </p:blipFill>
        <p:spPr>
          <a:xfrm>
            <a:off x="242456" y="884465"/>
            <a:ext cx="1495168" cy="2389034"/>
          </a:xfrm>
          <a:prstGeom prst="rect">
            <a:avLst/>
          </a:prstGeom>
          <a:noFill/>
          <a:ln>
            <a:noFill/>
          </a:ln>
        </p:spPr>
      </p:pic>
      <p:pic>
        <p:nvPicPr>
          <p:cNvPr id="586" name="Google Shape;586;p20"/>
          <p:cNvPicPr preferRelativeResize="0"/>
          <p:nvPr/>
        </p:nvPicPr>
        <p:blipFill rotWithShape="1">
          <a:blip r:embed="rId6">
            <a:alphaModFix/>
          </a:blip>
          <a:srcRect b="0" l="0" r="0" t="0"/>
          <a:stretch/>
        </p:blipFill>
        <p:spPr>
          <a:xfrm>
            <a:off x="6372528" y="2571750"/>
            <a:ext cx="2529017" cy="25385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1"/>
          <p:cNvSpPr txBox="1"/>
          <p:nvPr/>
        </p:nvSpPr>
        <p:spPr>
          <a:xfrm>
            <a:off x="0" y="6927"/>
            <a:ext cx="9144000" cy="5136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txBox="1"/>
          <p:nvPr>
            <p:ph type="ctrTitle"/>
          </p:nvPr>
        </p:nvSpPr>
        <p:spPr>
          <a:xfrm>
            <a:off x="242456" y="204464"/>
            <a:ext cx="6858000" cy="370500"/>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74074"/>
              <a:buNone/>
            </a:pPr>
            <a:r>
              <a:rPr b="1" lang="de-DE" sz="2100" u="sng"/>
              <a:t>Klimarat des Studienseminars für Gymnasien Bad Vilbel</a:t>
            </a:r>
            <a:endParaRPr/>
          </a:p>
        </p:txBody>
      </p:sp>
      <p:sp>
        <p:nvSpPr>
          <p:cNvPr id="593" name="Google Shape;593;p21"/>
          <p:cNvSpPr txBox="1"/>
          <p:nvPr>
            <p:ph idx="1" type="subTitle"/>
          </p:nvPr>
        </p:nvSpPr>
        <p:spPr>
          <a:xfrm>
            <a:off x="242455" y="574964"/>
            <a:ext cx="8977745" cy="456853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788"/>
              </a:spcBef>
              <a:spcAft>
                <a:spcPts val="0"/>
              </a:spcAft>
              <a:buSzPts val="1400"/>
              <a:buNone/>
            </a:pPr>
            <a:r>
              <a:t/>
            </a:r>
            <a:endParaRPr sz="2100"/>
          </a:p>
          <a:p>
            <a:pPr indent="0" lvl="0" marL="0" rtl="0" algn="l">
              <a:lnSpc>
                <a:spcPct val="90000"/>
              </a:lnSpc>
              <a:spcBef>
                <a:spcPts val="788"/>
              </a:spcBef>
              <a:spcAft>
                <a:spcPts val="0"/>
              </a:spcAft>
              <a:buSzPts val="1400"/>
              <a:buNone/>
            </a:pPr>
            <a:r>
              <a:t/>
            </a:r>
            <a:endParaRPr sz="1950"/>
          </a:p>
        </p:txBody>
      </p:sp>
      <p:pic>
        <p:nvPicPr>
          <p:cNvPr id="594" name="Google Shape;594;p21"/>
          <p:cNvPicPr preferRelativeResize="0"/>
          <p:nvPr/>
        </p:nvPicPr>
        <p:blipFill rotWithShape="1">
          <a:blip r:embed="rId3">
            <a:alphaModFix/>
          </a:blip>
          <a:srcRect b="0" l="0" r="0" t="0"/>
          <a:stretch/>
        </p:blipFill>
        <p:spPr>
          <a:xfrm>
            <a:off x="7648832" y="6927"/>
            <a:ext cx="1495168" cy="1302328"/>
          </a:xfrm>
          <a:prstGeom prst="rect">
            <a:avLst/>
          </a:prstGeom>
          <a:noFill/>
          <a:ln>
            <a:noFill/>
          </a:ln>
        </p:spPr>
      </p:pic>
      <p:sp>
        <p:nvSpPr>
          <p:cNvPr id="595" name="Google Shape;595;p21"/>
          <p:cNvSpPr txBox="1"/>
          <p:nvPr/>
        </p:nvSpPr>
        <p:spPr>
          <a:xfrm>
            <a:off x="320637" y="4719551"/>
            <a:ext cx="5115887" cy="253916"/>
          </a:xfrm>
          <a:prstGeom prst="rect">
            <a:avLst/>
          </a:prstGeom>
          <a:solidFill>
            <a:srgbClr val="BF431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Alle Folien finden Sie auf der Homepage und auf unserem Blog.</a:t>
            </a:r>
            <a:endParaRPr b="0" i="0" sz="1400" u="none" cap="none" strike="noStrike">
              <a:solidFill>
                <a:srgbClr val="000000"/>
              </a:solidFill>
              <a:latin typeface="Arial"/>
              <a:ea typeface="Arial"/>
              <a:cs typeface="Arial"/>
              <a:sym typeface="Arial"/>
            </a:endParaRPr>
          </a:p>
        </p:txBody>
      </p:sp>
      <p:sp>
        <p:nvSpPr>
          <p:cNvPr id="596" name="Google Shape;596;p21"/>
          <p:cNvSpPr/>
          <p:nvPr/>
        </p:nvSpPr>
        <p:spPr>
          <a:xfrm rot="10800000">
            <a:off x="3842023" y="2545886"/>
            <a:ext cx="2282537" cy="570461"/>
          </a:xfrm>
          <a:prstGeom prst="rightArrow">
            <a:avLst>
              <a:gd fmla="val 50000" name="adj1"/>
              <a:gd fmla="val 50000" name="adj2"/>
            </a:avLst>
          </a:prstGeom>
          <a:solidFill>
            <a:schemeClr val="accent1"/>
          </a:solidFill>
          <a:ln cap="flat" cmpd="sng" w="25400">
            <a:solidFill>
              <a:srgbClr val="B39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597" name="Google Shape;597;p21"/>
          <p:cNvPicPr preferRelativeResize="0"/>
          <p:nvPr/>
        </p:nvPicPr>
        <p:blipFill rotWithShape="1">
          <a:blip r:embed="rId4">
            <a:alphaModFix/>
          </a:blip>
          <a:srcRect b="0" l="0" r="0" t="0"/>
          <a:stretch/>
        </p:blipFill>
        <p:spPr>
          <a:xfrm>
            <a:off x="152118" y="726487"/>
            <a:ext cx="3536764" cy="35500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2"/>
          <p:cNvSpPr txBox="1"/>
          <p:nvPr/>
        </p:nvSpPr>
        <p:spPr>
          <a:xfrm>
            <a:off x="0" y="6927"/>
            <a:ext cx="9144000" cy="5136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2"/>
          <p:cNvSpPr txBox="1"/>
          <p:nvPr>
            <p:ph type="ctrTitle"/>
          </p:nvPr>
        </p:nvSpPr>
        <p:spPr>
          <a:xfrm>
            <a:off x="242456" y="204464"/>
            <a:ext cx="6858000" cy="370500"/>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74074"/>
              <a:buNone/>
            </a:pPr>
            <a:r>
              <a:rPr b="1" lang="de-DE" sz="2100" u="sng"/>
              <a:t>Klimarat des Studienseminars für Gymnasien Bad Vilbel</a:t>
            </a:r>
            <a:endParaRPr/>
          </a:p>
        </p:txBody>
      </p:sp>
      <p:sp>
        <p:nvSpPr>
          <p:cNvPr id="604" name="Google Shape;604;p22"/>
          <p:cNvSpPr txBox="1"/>
          <p:nvPr>
            <p:ph idx="1" type="subTitle"/>
          </p:nvPr>
        </p:nvSpPr>
        <p:spPr>
          <a:xfrm>
            <a:off x="242455" y="574964"/>
            <a:ext cx="8977745" cy="456853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788"/>
              </a:spcBef>
              <a:spcAft>
                <a:spcPts val="0"/>
              </a:spcAft>
              <a:buSzPts val="1400"/>
              <a:buNone/>
            </a:pPr>
            <a:r>
              <a:t/>
            </a:r>
            <a:endParaRPr sz="2100"/>
          </a:p>
          <a:p>
            <a:pPr indent="0" lvl="0" marL="0" rtl="0" algn="l">
              <a:lnSpc>
                <a:spcPct val="90000"/>
              </a:lnSpc>
              <a:spcBef>
                <a:spcPts val="788"/>
              </a:spcBef>
              <a:spcAft>
                <a:spcPts val="0"/>
              </a:spcAft>
              <a:buSzPts val="1400"/>
              <a:buNone/>
            </a:pPr>
            <a:r>
              <a:t/>
            </a:r>
            <a:endParaRPr sz="1950"/>
          </a:p>
        </p:txBody>
      </p:sp>
      <p:sp>
        <p:nvSpPr>
          <p:cNvPr id="605" name="Google Shape;605;p22"/>
          <p:cNvSpPr txBox="1"/>
          <p:nvPr/>
        </p:nvSpPr>
        <p:spPr>
          <a:xfrm>
            <a:off x="320637" y="4719551"/>
            <a:ext cx="5115887" cy="253916"/>
          </a:xfrm>
          <a:prstGeom prst="rect">
            <a:avLst/>
          </a:prstGeom>
          <a:solidFill>
            <a:srgbClr val="BF431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Alle Folien finden Sie auf der Homepage und auf unserem Blog.</a:t>
            </a:r>
            <a:endParaRPr b="0" i="0" sz="1400" u="none" cap="none" strike="noStrike">
              <a:solidFill>
                <a:srgbClr val="000000"/>
              </a:solidFill>
              <a:latin typeface="Arial"/>
              <a:ea typeface="Arial"/>
              <a:cs typeface="Arial"/>
              <a:sym typeface="Arial"/>
            </a:endParaRPr>
          </a:p>
        </p:txBody>
      </p:sp>
      <p:pic>
        <p:nvPicPr>
          <p:cNvPr id="606" name="Google Shape;606;p22"/>
          <p:cNvPicPr preferRelativeResize="0"/>
          <p:nvPr/>
        </p:nvPicPr>
        <p:blipFill rotWithShape="1">
          <a:blip r:embed="rId3">
            <a:alphaModFix/>
          </a:blip>
          <a:srcRect b="0" l="0" r="0" t="0"/>
          <a:stretch/>
        </p:blipFill>
        <p:spPr>
          <a:xfrm>
            <a:off x="4839228" y="818768"/>
            <a:ext cx="3129509" cy="4076525"/>
          </a:xfrm>
          <a:prstGeom prst="rect">
            <a:avLst/>
          </a:prstGeom>
          <a:noFill/>
          <a:ln>
            <a:noFill/>
          </a:ln>
        </p:spPr>
      </p:pic>
      <p:pic>
        <p:nvPicPr>
          <p:cNvPr id="607" name="Google Shape;607;p22"/>
          <p:cNvPicPr preferRelativeResize="0"/>
          <p:nvPr/>
        </p:nvPicPr>
        <p:blipFill rotWithShape="1">
          <a:blip r:embed="rId4">
            <a:alphaModFix/>
          </a:blip>
          <a:srcRect b="0" l="0" r="0" t="0"/>
          <a:stretch/>
        </p:blipFill>
        <p:spPr>
          <a:xfrm>
            <a:off x="7648832" y="6927"/>
            <a:ext cx="1495168" cy="1302328"/>
          </a:xfrm>
          <a:prstGeom prst="rect">
            <a:avLst/>
          </a:prstGeom>
          <a:noFill/>
          <a:ln>
            <a:noFill/>
          </a:ln>
        </p:spPr>
      </p:pic>
      <p:pic>
        <p:nvPicPr>
          <p:cNvPr id="608" name="Google Shape;608;p22"/>
          <p:cNvPicPr preferRelativeResize="0"/>
          <p:nvPr/>
        </p:nvPicPr>
        <p:blipFill rotWithShape="1">
          <a:blip r:embed="rId5">
            <a:alphaModFix/>
          </a:blip>
          <a:srcRect b="0" l="0" r="0" t="0"/>
          <a:stretch/>
        </p:blipFill>
        <p:spPr>
          <a:xfrm>
            <a:off x="242456" y="847684"/>
            <a:ext cx="3614449" cy="36280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3"/>
          <p:cNvSpPr txBox="1"/>
          <p:nvPr>
            <p:ph idx="1" type="body"/>
          </p:nvPr>
        </p:nvSpPr>
        <p:spPr>
          <a:xfrm>
            <a:off x="3455368" y="1371364"/>
            <a:ext cx="4645024" cy="3306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SzPct val="116424"/>
              <a:buNone/>
            </a:pPr>
            <a:r>
              <a:rPr b="1" i="0" lang="de-DE" sz="1300" u="none" strike="noStrike">
                <a:solidFill>
                  <a:srgbClr val="F58021"/>
                </a:solidFill>
              </a:rPr>
              <a:t>Prebunking</a:t>
            </a:r>
            <a:endParaRPr b="1" i="0" sz="1300" u="none" strike="noStrike">
              <a:solidFill>
                <a:srgbClr val="F58021"/>
              </a:solidFill>
            </a:endParaRPr>
          </a:p>
          <a:p>
            <a:pPr indent="0" lvl="0" marL="0" rtl="0" algn="l">
              <a:lnSpc>
                <a:spcPct val="150000"/>
              </a:lnSpc>
              <a:spcBef>
                <a:spcPts val="600"/>
              </a:spcBef>
              <a:spcAft>
                <a:spcPts val="0"/>
              </a:spcAft>
              <a:buSzPct val="116424"/>
              <a:buNone/>
            </a:pPr>
            <a:r>
              <a:rPr b="0" i="0" lang="de-DE" sz="1300" u="none" strike="noStrike">
                <a:solidFill>
                  <a:schemeClr val="dk1"/>
                </a:solidFill>
              </a:rPr>
              <a:t>Widerlegung </a:t>
            </a:r>
            <a:r>
              <a:rPr b="1" lang="de-DE" sz="1300">
                <a:solidFill>
                  <a:srgbClr val="F58021"/>
                </a:solidFill>
              </a:rPr>
              <a:t>bevor</a:t>
            </a:r>
            <a:r>
              <a:rPr lang="de-DE" sz="1300">
                <a:solidFill>
                  <a:schemeClr val="dk1"/>
                </a:solidFill>
              </a:rPr>
              <a:t> jemand Fehlinformationen ausgesetzt ist</a:t>
            </a:r>
            <a:endParaRPr sz="1300">
              <a:solidFill>
                <a:schemeClr val="dk1"/>
              </a:solidFill>
            </a:endParaRPr>
          </a:p>
          <a:p>
            <a:pPr indent="0" lvl="0" marL="0" rtl="0" algn="l">
              <a:lnSpc>
                <a:spcPct val="150000"/>
              </a:lnSpc>
              <a:spcBef>
                <a:spcPts val="600"/>
              </a:spcBef>
              <a:spcAft>
                <a:spcPts val="0"/>
              </a:spcAft>
              <a:buSzPct val="116424"/>
              <a:buNone/>
            </a:pPr>
            <a:r>
              <a:rPr lang="de-DE" sz="1300">
                <a:solidFill>
                  <a:schemeClr val="dk1"/>
                </a:solidFill>
              </a:rPr>
              <a:t>🡪 </a:t>
            </a:r>
            <a:r>
              <a:rPr b="0" i="0" lang="de-DE" sz="1300" u="none" strike="noStrike">
                <a:solidFill>
                  <a:schemeClr val="dk1"/>
                </a:solidFill>
              </a:rPr>
              <a:t>„kognitive Antikörper“ gegen Fehlinformationen aufbauen</a:t>
            </a:r>
            <a:endParaRPr/>
          </a:p>
          <a:p>
            <a:pPr indent="0" lvl="0" marL="0" rtl="0" algn="l">
              <a:lnSpc>
                <a:spcPct val="150000"/>
              </a:lnSpc>
              <a:spcBef>
                <a:spcPts val="600"/>
              </a:spcBef>
              <a:spcAft>
                <a:spcPts val="0"/>
              </a:spcAft>
              <a:buClr>
                <a:schemeClr val="dk1"/>
              </a:buClr>
              <a:buSzPct val="100000"/>
              <a:buNone/>
            </a:pPr>
            <a:r>
              <a:rPr b="0" i="0" lang="de-DE" sz="1300" u="none" strike="noStrike">
                <a:solidFill>
                  <a:schemeClr val="dk1"/>
                </a:solidFill>
              </a:rPr>
              <a:t>🡪 „Schutzimpfung“ </a:t>
            </a:r>
            <a:endParaRPr sz="1300">
              <a:solidFill>
                <a:schemeClr val="dk1"/>
              </a:solidFill>
            </a:endParaRPr>
          </a:p>
          <a:p>
            <a:pPr indent="0" lvl="0" marL="0" rtl="0" algn="l">
              <a:lnSpc>
                <a:spcPct val="150000"/>
              </a:lnSpc>
              <a:spcBef>
                <a:spcPts val="600"/>
              </a:spcBef>
              <a:spcAft>
                <a:spcPts val="0"/>
              </a:spcAft>
              <a:buSzPct val="116424"/>
              <a:buNone/>
            </a:pPr>
            <a:r>
              <a:t/>
            </a:r>
            <a:endParaRPr b="1" sz="1300">
              <a:solidFill>
                <a:srgbClr val="00BCEE"/>
              </a:solidFill>
            </a:endParaRPr>
          </a:p>
          <a:p>
            <a:pPr indent="0" lvl="0" marL="0" rtl="0" algn="l">
              <a:lnSpc>
                <a:spcPct val="150000"/>
              </a:lnSpc>
              <a:spcBef>
                <a:spcPts val="600"/>
              </a:spcBef>
              <a:spcAft>
                <a:spcPts val="0"/>
              </a:spcAft>
              <a:buSzPct val="116424"/>
              <a:buNone/>
            </a:pPr>
            <a:r>
              <a:rPr b="1" lang="de-DE" sz="1300">
                <a:solidFill>
                  <a:srgbClr val="00BCEE"/>
                </a:solidFill>
              </a:rPr>
              <a:t>Debunking</a:t>
            </a:r>
            <a:endParaRPr sz="1300">
              <a:solidFill>
                <a:srgbClr val="00BCEE"/>
              </a:solidFill>
            </a:endParaRPr>
          </a:p>
          <a:p>
            <a:pPr indent="0" lvl="0" marL="0" rtl="0" algn="l">
              <a:lnSpc>
                <a:spcPct val="150000"/>
              </a:lnSpc>
              <a:spcBef>
                <a:spcPts val="600"/>
              </a:spcBef>
              <a:spcAft>
                <a:spcPts val="0"/>
              </a:spcAft>
              <a:buSzPct val="116424"/>
              <a:buNone/>
            </a:pPr>
            <a:r>
              <a:rPr lang="de-DE" sz="1300">
                <a:solidFill>
                  <a:schemeClr val="dk1"/>
                </a:solidFill>
              </a:rPr>
              <a:t>Widerlegungen </a:t>
            </a:r>
            <a:r>
              <a:rPr b="1" lang="de-DE" sz="1300">
                <a:solidFill>
                  <a:srgbClr val="00BCEE"/>
                </a:solidFill>
              </a:rPr>
              <a:t>nachdem</a:t>
            </a:r>
            <a:r>
              <a:rPr lang="de-DE" sz="1300">
                <a:solidFill>
                  <a:schemeClr val="dk1"/>
                </a:solidFill>
              </a:rPr>
              <a:t> jemand Fehlinformation ausgesetzt war </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Fehlinformationen verhaften</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Oft und gekonnt widerlegen</a:t>
            </a:r>
            <a:endParaRPr sz="1200">
              <a:solidFill>
                <a:schemeClr val="dk1"/>
              </a:solidFill>
            </a:endParaRPr>
          </a:p>
          <a:p>
            <a:pPr indent="0" lvl="0" marL="0" rtl="0" algn="l">
              <a:lnSpc>
                <a:spcPct val="150000"/>
              </a:lnSpc>
              <a:spcBef>
                <a:spcPts val="600"/>
              </a:spcBef>
              <a:spcAft>
                <a:spcPts val="0"/>
              </a:spcAft>
              <a:buSzPct val="126126"/>
              <a:buNone/>
            </a:pPr>
            <a:r>
              <a:rPr lang="de-DE" sz="1200">
                <a:solidFill>
                  <a:schemeClr val="dk1"/>
                </a:solidFill>
              </a:rPr>
              <a:t>(Lewandowsky et al., 2020)</a:t>
            </a:r>
            <a:endParaRPr/>
          </a:p>
        </p:txBody>
      </p:sp>
      <p:sp>
        <p:nvSpPr>
          <p:cNvPr id="615" name="Google Shape;615;p2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16" name="Google Shape;616;p23"/>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pic>
        <p:nvPicPr>
          <p:cNvPr descr="Ein Bild, das Text, Zahnrad, Screenshot, Kreis enthält.&#10;&#10;Automatisch generierte Beschreibung" id="617" name="Google Shape;617;p23"/>
          <p:cNvPicPr preferRelativeResize="0"/>
          <p:nvPr/>
        </p:nvPicPr>
        <p:blipFill rotWithShape="1">
          <a:blip r:embed="rId3">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
        <p:nvSpPr>
          <p:cNvPr id="618" name="Google Shape;618;p23"/>
          <p:cNvSpPr txBox="1"/>
          <p:nvPr/>
        </p:nvSpPr>
        <p:spPr>
          <a:xfrm>
            <a:off x="3455368" y="1383756"/>
            <a:ext cx="4645024" cy="1507657"/>
          </a:xfrm>
          <a:prstGeom prst="rect">
            <a:avLst/>
          </a:prstGeom>
          <a:solidFill>
            <a:srgbClr val="F2F2F2">
              <a:alpha val="73725"/>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23"/>
          <p:cNvSpPr/>
          <p:nvPr/>
        </p:nvSpPr>
        <p:spPr>
          <a:xfrm rot="-942727">
            <a:off x="4555768" y="1873225"/>
            <a:ext cx="2444225" cy="374571"/>
          </a:xfrm>
          <a:prstGeom prst="roundRect">
            <a:avLst>
              <a:gd fmla="val 16667" name="adj"/>
            </a:avLst>
          </a:prstGeom>
          <a:solidFill>
            <a:srgbClr val="F58021"/>
          </a:solidFill>
          <a:ln cap="flat" cmpd="sng" w="9525">
            <a:solidFill>
              <a:srgbClr val="F580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Klimagesprächsimpulse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4"/>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Clr>
                <a:srgbClr val="000000"/>
              </a:buClr>
              <a:buSzPts val="1800"/>
              <a:buFont typeface="Arial"/>
              <a:buChar char="•"/>
            </a:pPr>
            <a:r>
              <a:rPr b="0" i="0" lang="de-DE" u="none" strike="noStrike">
                <a:solidFill>
                  <a:srgbClr val="000000"/>
                </a:solidFill>
              </a:rPr>
              <a:t>Ein Gespräch ist mehr als ein Wortwechsel</a:t>
            </a:r>
            <a:endParaRPr/>
          </a:p>
          <a:p>
            <a:pPr indent="-192881" lvl="0" marL="192881" rtl="0" algn="l">
              <a:lnSpc>
                <a:spcPct val="90000"/>
              </a:lnSpc>
              <a:spcBef>
                <a:spcPts val="788"/>
              </a:spcBef>
              <a:spcAft>
                <a:spcPts val="0"/>
              </a:spcAft>
              <a:buClr>
                <a:srgbClr val="000000"/>
              </a:buClr>
              <a:buSzPts val="1800"/>
              <a:buFont typeface="Arial"/>
              <a:buChar char="•"/>
            </a:pPr>
            <a:r>
              <a:rPr b="0" i="0" lang="de-DE" u="none" strike="noStrike">
                <a:solidFill>
                  <a:srgbClr val="000000"/>
                </a:solidFill>
              </a:rPr>
              <a:t>Wer verständlich argumentiert, zeigt Sicherheit</a:t>
            </a:r>
            <a:endParaRPr/>
          </a:p>
          <a:p>
            <a:pPr indent="-192881" lvl="0" marL="192881" rtl="0" algn="l">
              <a:lnSpc>
                <a:spcPct val="90000"/>
              </a:lnSpc>
              <a:spcBef>
                <a:spcPts val="788"/>
              </a:spcBef>
              <a:spcAft>
                <a:spcPts val="0"/>
              </a:spcAft>
              <a:buClr>
                <a:schemeClr val="dk1"/>
              </a:buClr>
              <a:buSzPts val="1800"/>
              <a:buFont typeface="Arial"/>
              <a:buChar char="•"/>
            </a:pPr>
            <a:r>
              <a:rPr b="0" i="0" lang="de-DE" u="none" strike="noStrike">
                <a:solidFill>
                  <a:schemeClr val="dk1"/>
                </a:solidFill>
              </a:rPr>
              <a:t>Kurioses und Widersprüchliches wird bemerkt </a:t>
            </a:r>
            <a:r>
              <a:rPr lang="de-DE">
                <a:solidFill>
                  <a:schemeClr val="dk1"/>
                </a:solidFill>
              </a:rPr>
              <a:t>und anerkannt</a:t>
            </a:r>
            <a:endParaRPr b="0" i="0" u="none" strike="noStrike">
              <a:solidFill>
                <a:srgbClr val="000000"/>
              </a:solidFill>
            </a:endParaRPr>
          </a:p>
          <a:p>
            <a:pPr indent="-192881" lvl="0" marL="192881" rtl="0" algn="l">
              <a:lnSpc>
                <a:spcPct val="90000"/>
              </a:lnSpc>
              <a:spcBef>
                <a:spcPts val="788"/>
              </a:spcBef>
              <a:spcAft>
                <a:spcPts val="0"/>
              </a:spcAft>
              <a:buClr>
                <a:srgbClr val="000000"/>
              </a:buClr>
              <a:buSzPts val="1800"/>
              <a:buFont typeface="Arial"/>
              <a:buChar char="•"/>
            </a:pPr>
            <a:r>
              <a:rPr b="0" i="0" lang="de-DE" u="none" strike="noStrike">
                <a:solidFill>
                  <a:srgbClr val="000000"/>
                </a:solidFill>
              </a:rPr>
              <a:t>Gute Argumente zeigen:</a:t>
            </a:r>
            <a:br>
              <a:rPr b="0" i="0" lang="de-DE" u="none" strike="noStrike">
                <a:solidFill>
                  <a:srgbClr val="000000"/>
                </a:solidFill>
              </a:rPr>
            </a:br>
            <a:r>
              <a:rPr b="0" i="0" lang="de-DE" u="none" strike="noStrike">
                <a:solidFill>
                  <a:srgbClr val="000000"/>
                </a:solidFill>
              </a:rPr>
              <a:t>→ Klimamythen bleiben nicht unwidersprochen</a:t>
            </a:r>
            <a:br>
              <a:rPr b="0" i="0" lang="de-DE" u="none" strike="noStrike">
                <a:solidFill>
                  <a:srgbClr val="000000"/>
                </a:solidFill>
              </a:rPr>
            </a:br>
            <a:r>
              <a:rPr b="0" i="0" lang="de-DE" u="none" strike="noStrike">
                <a:solidFill>
                  <a:srgbClr val="000000"/>
                </a:solidFill>
              </a:rPr>
              <a:t>→ Der Diskurs wird durch evidenzbasierte Beiträge geprägt</a:t>
            </a:r>
            <a:endParaRPr/>
          </a:p>
          <a:p>
            <a:pPr indent="0" lvl="0" marL="0" rtl="0" algn="l">
              <a:lnSpc>
                <a:spcPct val="90000"/>
              </a:lnSpc>
              <a:spcBef>
                <a:spcPts val="788"/>
              </a:spcBef>
              <a:spcAft>
                <a:spcPts val="0"/>
              </a:spcAft>
              <a:buSzPts val="1400"/>
              <a:buNone/>
            </a:pPr>
            <a:r>
              <a:t/>
            </a:r>
            <a:endParaRPr b="1" i="0" u="none" strike="noStrike">
              <a:solidFill>
                <a:srgbClr val="000000"/>
              </a:solidFill>
            </a:endParaRPr>
          </a:p>
          <a:p>
            <a:pPr indent="0" lvl="0" marL="0" rtl="0" algn="l">
              <a:lnSpc>
                <a:spcPct val="90000"/>
              </a:lnSpc>
              <a:spcBef>
                <a:spcPts val="788"/>
              </a:spcBef>
              <a:spcAft>
                <a:spcPts val="0"/>
              </a:spcAft>
              <a:buSzPts val="1400"/>
              <a:buNone/>
            </a:pPr>
            <a:r>
              <a:rPr b="1" i="0" lang="de-DE" u="none" strike="noStrike">
                <a:solidFill>
                  <a:srgbClr val="000000"/>
                </a:solidFill>
              </a:rPr>
              <a:t>Aber:</a:t>
            </a:r>
            <a:br>
              <a:rPr b="0" i="0" lang="de-DE" u="none" strike="noStrike">
                <a:solidFill>
                  <a:srgbClr val="000000"/>
                </a:solidFill>
              </a:rPr>
            </a:br>
            <a:r>
              <a:rPr lang="de-DE">
                <a:solidFill>
                  <a:schemeClr val="dk1"/>
                </a:solidFill>
              </a:rPr>
              <a:t>Das richtige Argument hilft nur bedingt. E</a:t>
            </a:r>
            <a:r>
              <a:rPr b="0" i="0" lang="de-DE" u="none" strike="noStrike">
                <a:solidFill>
                  <a:schemeClr val="dk1"/>
                </a:solidFill>
              </a:rPr>
              <a:t>s geht auch darum, den „Denkprozess zu öffnen“.</a:t>
            </a:r>
            <a:endParaRPr/>
          </a:p>
        </p:txBody>
      </p:sp>
      <p:sp>
        <p:nvSpPr>
          <p:cNvPr id="625" name="Google Shape;625;p2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26" name="Google Shape;626;p24"/>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Klimamythen im Schulkontext widerlegen</a:t>
            </a:r>
            <a:br>
              <a:rPr lang="de-DE"/>
            </a:br>
            <a:r>
              <a:rPr lang="de-DE"/>
              <a:t>Wieso, weshalb, warum?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5"/>
          <p:cNvSpPr txBox="1"/>
          <p:nvPr/>
        </p:nvSpPr>
        <p:spPr>
          <a:xfrm>
            <a:off x="323528" y="1511180"/>
            <a:ext cx="3579323" cy="3524420"/>
          </a:xfrm>
          <a:prstGeom prst="rect">
            <a:avLst/>
          </a:prstGeom>
          <a:gradFill>
            <a:gsLst>
              <a:gs pos="0">
                <a:srgbClr val="8AABE9"/>
              </a:gs>
              <a:gs pos="50000">
                <a:srgbClr val="B8CAF0"/>
              </a:gs>
              <a:gs pos="100000">
                <a:srgbClr val="DDE5F6"/>
              </a:gs>
            </a:gsLst>
            <a:lin ang="27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2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34" name="Google Shape;634;p25"/>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Social Media und Klimawandel</a:t>
            </a:r>
            <a:endParaRPr/>
          </a:p>
        </p:txBody>
      </p:sp>
      <p:sp>
        <p:nvSpPr>
          <p:cNvPr id="635" name="Google Shape;635;p25"/>
          <p:cNvSpPr txBox="1"/>
          <p:nvPr>
            <p:ph idx="1" type="body"/>
          </p:nvPr>
        </p:nvSpPr>
        <p:spPr>
          <a:xfrm>
            <a:off x="668254" y="1158013"/>
            <a:ext cx="8152217" cy="426782"/>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rPr b="1" lang="de-DE">
                <a:solidFill>
                  <a:schemeClr val="dk1"/>
                </a:solidFill>
              </a:rPr>
              <a:t>Übung: Klimamythen erkennen und Populismus entlarven (30 Min.)</a:t>
            </a:r>
            <a:endParaRPr/>
          </a:p>
        </p:txBody>
      </p:sp>
      <p:pic>
        <p:nvPicPr>
          <p:cNvPr descr="Ein Bild, das Muster, Electric Blue (Farbe), Majorelle Blue, Design enthält.&#10;&#10;Automatisch generierte Beschreibung" id="636" name="Google Shape;636;p25"/>
          <p:cNvPicPr preferRelativeResize="0"/>
          <p:nvPr/>
        </p:nvPicPr>
        <p:blipFill rotWithShape="1">
          <a:blip r:embed="rId3">
            <a:alphaModFix/>
          </a:blip>
          <a:srcRect b="0" l="0" r="0" t="0"/>
          <a:stretch/>
        </p:blipFill>
        <p:spPr>
          <a:xfrm>
            <a:off x="1065170" y="2128010"/>
            <a:ext cx="2096038" cy="2096038"/>
          </a:xfrm>
          <a:prstGeom prst="rect">
            <a:avLst/>
          </a:prstGeom>
          <a:noFill/>
          <a:ln>
            <a:noFill/>
          </a:ln>
        </p:spPr>
      </p:pic>
      <p:sp>
        <p:nvSpPr>
          <p:cNvPr id="637" name="Google Shape;637;p25"/>
          <p:cNvSpPr txBox="1"/>
          <p:nvPr/>
        </p:nvSpPr>
        <p:spPr>
          <a:xfrm>
            <a:off x="272244" y="1511180"/>
            <a:ext cx="372732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TaskCard: Ergebnissicherung: Klimamythen</a:t>
            </a:r>
            <a:endParaRPr b="0" i="0" sz="1400" u="none" cap="none" strike="noStrike">
              <a:solidFill>
                <a:schemeClr val="dk1"/>
              </a:solidFill>
              <a:latin typeface="Arial"/>
              <a:ea typeface="Arial"/>
              <a:cs typeface="Arial"/>
              <a:sym typeface="Arial"/>
            </a:endParaRPr>
          </a:p>
        </p:txBody>
      </p:sp>
      <p:sp>
        <p:nvSpPr>
          <p:cNvPr id="638" name="Google Shape;638;p25"/>
          <p:cNvSpPr txBox="1"/>
          <p:nvPr/>
        </p:nvSpPr>
        <p:spPr>
          <a:xfrm>
            <a:off x="7384299" y="4285686"/>
            <a:ext cx="1728192" cy="8126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9" name="Google Shape;639;p25"/>
          <p:cNvSpPr txBox="1"/>
          <p:nvPr/>
        </p:nvSpPr>
        <p:spPr>
          <a:xfrm>
            <a:off x="4050854" y="1542336"/>
            <a:ext cx="4697610" cy="349326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B1EC"/>
              </a:buClr>
              <a:buSzPts val="1400"/>
              <a:buFont typeface="Arial"/>
              <a:buNone/>
            </a:pPr>
            <a:r>
              <a:rPr b="1" i="0" lang="de-DE" sz="1400" u="none" cap="none" strike="noStrike">
                <a:solidFill>
                  <a:srgbClr val="92B1EC"/>
                </a:solidFill>
                <a:latin typeface="Arial"/>
                <a:ea typeface="Arial"/>
                <a:cs typeface="Arial"/>
                <a:sym typeface="Arial"/>
              </a:rPr>
              <a:t>Gruppenarbeit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Aufgabe 1a</a:t>
            </a:r>
            <a:r>
              <a:rPr b="0" i="0" lang="de-DE" sz="1400" u="none" cap="none" strike="noStrike">
                <a:solidFill>
                  <a:schemeClr val="dk1"/>
                </a:solidFill>
                <a:latin typeface="Arial"/>
                <a:ea typeface="Arial"/>
                <a:cs typeface="Arial"/>
                <a:sym typeface="Arial"/>
              </a:rPr>
              <a:t>: Analysieren Sie den Klimamythos: Welche Falschaussagen, Halbwahrheiten oder irreführenden Argumente sind darin enthalten?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Aufgabe 1b: </a:t>
            </a:r>
            <a:r>
              <a:rPr b="0" i="0" lang="de-DE" sz="1400" u="none" cap="none" strike="noStrike">
                <a:solidFill>
                  <a:schemeClr val="dk1"/>
                </a:solidFill>
                <a:latin typeface="Arial"/>
                <a:ea typeface="Arial"/>
                <a:cs typeface="Arial"/>
                <a:sym typeface="Arial"/>
              </a:rPr>
              <a:t>Formulieren Sie anschließend einen fundierten Klimafakt, der dem Mythos sachlich und verständlich entgegengesetzt werden kann.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Aufgabe 2:  </a:t>
            </a:r>
            <a:r>
              <a:rPr b="0" i="0" lang="de-DE" sz="1400" u="none" cap="none" strike="noStrike">
                <a:solidFill>
                  <a:schemeClr val="dk1"/>
                </a:solidFill>
                <a:latin typeface="Arial"/>
                <a:ea typeface="Arial"/>
                <a:cs typeface="Arial"/>
                <a:sym typeface="Arial"/>
              </a:rPr>
              <a:t>Erläutern Sie, welche Merkmale populistischer Aussagen im Klimamythos zu finden sind.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Aufgabe 3: </a:t>
            </a:r>
            <a:r>
              <a:rPr b="0" i="0" lang="de-DE" sz="1400" u="none" cap="none" strike="noStrike">
                <a:solidFill>
                  <a:schemeClr val="dk1"/>
                </a:solidFill>
                <a:latin typeface="Arial"/>
                <a:ea typeface="Arial"/>
                <a:cs typeface="Arial"/>
                <a:sym typeface="Arial"/>
              </a:rPr>
              <a:t>Erläutern Sie, welche Rolle die Vereinfachung komplexer Zusammenhänge in der Aussage spielt.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400"/>
              <a:buFont typeface="Arial"/>
              <a:buNone/>
            </a:pPr>
            <a:r>
              <a:rPr b="1" i="0" lang="de-DE" sz="1400" u="none" cap="none" strike="noStrike">
                <a:solidFill>
                  <a:schemeClr val="dk1"/>
                </a:solidFill>
                <a:latin typeface="Arial"/>
                <a:ea typeface="Arial"/>
                <a:cs typeface="Arial"/>
                <a:sym typeface="Arial"/>
              </a:rPr>
              <a:t>Aufgabe 4: </a:t>
            </a:r>
            <a:r>
              <a:rPr b="0" i="0" lang="de-DE" sz="1400" u="none" cap="none" strike="noStrike">
                <a:solidFill>
                  <a:schemeClr val="dk1"/>
                </a:solidFill>
                <a:latin typeface="Arial"/>
                <a:ea typeface="Arial"/>
                <a:cs typeface="Arial"/>
                <a:sym typeface="Arial"/>
              </a:rPr>
              <a:t>Erläutern Sie, welche Emotionen angesprochen oder geweckt werden.</a:t>
            </a:r>
            <a:endParaRPr b="0" i="0" sz="1400" u="none" cap="none" strike="noStrike">
              <a:solidFill>
                <a:srgbClr val="000000"/>
              </a:solidFill>
              <a:latin typeface="Arial"/>
              <a:ea typeface="Arial"/>
              <a:cs typeface="Arial"/>
              <a:sym typeface="Arial"/>
            </a:endParaRPr>
          </a:p>
        </p:txBody>
      </p:sp>
      <p:sp>
        <p:nvSpPr>
          <p:cNvPr id="640" name="Google Shape;640;p25"/>
          <p:cNvSpPr txBox="1"/>
          <p:nvPr/>
        </p:nvSpPr>
        <p:spPr>
          <a:xfrm>
            <a:off x="794457" y="4415040"/>
            <a:ext cx="2892370"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sng" cap="none" strike="noStrike">
                <a:solidFill>
                  <a:schemeClr val="hlink"/>
                </a:solidFill>
                <a:latin typeface="Arial"/>
                <a:ea typeface="Arial"/>
                <a:cs typeface="Arial"/>
                <a:sym typeface="Arial"/>
              </a:rPr>
              <a:t>https://t1p.de/KlimamythenTaskCard</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6"/>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11113" lvl="0" marL="11113" rtl="0" algn="l">
              <a:lnSpc>
                <a:spcPct val="150000"/>
              </a:lnSpc>
              <a:spcBef>
                <a:spcPts val="0"/>
              </a:spcBef>
              <a:spcAft>
                <a:spcPts val="0"/>
              </a:spcAft>
              <a:buSzPts val="1400"/>
              <a:buNone/>
            </a:pPr>
            <a:r>
              <a:rPr i="1" lang="de-DE"/>
              <a:t>E</a:t>
            </a:r>
            <a:r>
              <a:rPr i="1" lang="de-DE" sz="1800">
                <a:latin typeface="Arial"/>
                <a:ea typeface="Arial"/>
                <a:cs typeface="Arial"/>
                <a:sym typeface="Arial"/>
              </a:rPr>
              <a:t>in Schüler </a:t>
            </a:r>
            <a:r>
              <a:rPr i="1" lang="de-DE"/>
              <a:t>verweist </a:t>
            </a:r>
            <a:r>
              <a:rPr i="1" lang="de-DE" sz="1800">
                <a:latin typeface="Arial"/>
                <a:ea typeface="Arial"/>
                <a:cs typeface="Arial"/>
                <a:sym typeface="Arial"/>
              </a:rPr>
              <a:t>auf Desinformationen und gibt einen Klimamythos wieder.</a:t>
            </a:r>
            <a:endParaRPr sz="1800">
              <a:solidFill>
                <a:schemeClr val="dk1"/>
              </a:solidFill>
              <a:latin typeface="Arial"/>
              <a:ea typeface="Arial"/>
              <a:cs typeface="Arial"/>
              <a:sym typeface="Arial"/>
            </a:endParaRPr>
          </a:p>
          <a:p>
            <a:pPr indent="-192881" lvl="0" marL="192881" rtl="0" algn="l">
              <a:lnSpc>
                <a:spcPct val="150000"/>
              </a:lnSpc>
              <a:spcBef>
                <a:spcPts val="788"/>
              </a:spcBef>
              <a:spcAft>
                <a:spcPts val="0"/>
              </a:spcAft>
              <a:buSzPts val="1400"/>
              <a:buNone/>
            </a:pPr>
            <a:r>
              <a:rPr lang="de-DE" sz="1800">
                <a:solidFill>
                  <a:schemeClr val="dk1"/>
                </a:solidFill>
                <a:latin typeface="Arial"/>
                <a:ea typeface="Arial"/>
                <a:cs typeface="Arial"/>
                <a:sym typeface="Arial"/>
              </a:rPr>
              <a:t>Diskutieren und begründen Sie…</a:t>
            </a:r>
            <a:endParaRPr/>
          </a:p>
          <a:p>
            <a:pPr indent="-285750" lvl="0" marL="285750" rtl="0" algn="l">
              <a:lnSpc>
                <a:spcPct val="150000"/>
              </a:lnSpc>
              <a:spcBef>
                <a:spcPts val="788"/>
              </a:spcBef>
              <a:spcAft>
                <a:spcPts val="0"/>
              </a:spcAft>
              <a:buClr>
                <a:schemeClr val="dk1"/>
              </a:buClr>
              <a:buSzPts val="1800"/>
              <a:buFont typeface="Arial"/>
              <a:buChar char="•"/>
            </a:pPr>
            <a:r>
              <a:rPr lang="de-DE" sz="1800">
                <a:solidFill>
                  <a:schemeClr val="dk1"/>
                </a:solidFill>
                <a:latin typeface="Arial"/>
                <a:ea typeface="Arial"/>
                <a:cs typeface="Arial"/>
                <a:sym typeface="Arial"/>
              </a:rPr>
              <a:t>…ob und wie sie darauf reagieren.</a:t>
            </a:r>
            <a:endParaRPr/>
          </a:p>
          <a:p>
            <a:pPr indent="-285750" lvl="0" marL="285750" rtl="0" algn="l">
              <a:lnSpc>
                <a:spcPct val="150000"/>
              </a:lnSpc>
              <a:spcBef>
                <a:spcPts val="788"/>
              </a:spcBef>
              <a:spcAft>
                <a:spcPts val="0"/>
              </a:spcAft>
              <a:buClr>
                <a:schemeClr val="dk1"/>
              </a:buClr>
              <a:buSzPts val="1800"/>
              <a:buFont typeface="Arial"/>
              <a:buChar char="•"/>
            </a:pPr>
            <a:r>
              <a:rPr lang="de-DE" sz="1800">
                <a:solidFill>
                  <a:schemeClr val="dk1"/>
                </a:solidFill>
                <a:latin typeface="Arial"/>
                <a:ea typeface="Arial"/>
                <a:cs typeface="Arial"/>
                <a:sym typeface="Arial"/>
              </a:rPr>
              <a:t>…welche Faktoren ihre Reaktion beeinflusst. </a:t>
            </a:r>
            <a:endParaRPr/>
          </a:p>
          <a:p>
            <a:pPr indent="-192881" lvl="0" marL="192881" rtl="0" algn="l">
              <a:lnSpc>
                <a:spcPct val="90000"/>
              </a:lnSpc>
              <a:spcBef>
                <a:spcPts val="788"/>
              </a:spcBef>
              <a:spcAft>
                <a:spcPts val="0"/>
              </a:spcAft>
              <a:buSzPts val="1400"/>
              <a:buNone/>
            </a:pPr>
            <a:r>
              <a:t/>
            </a:r>
            <a:endParaRPr/>
          </a:p>
        </p:txBody>
      </p:sp>
      <p:sp>
        <p:nvSpPr>
          <p:cNvPr id="647" name="Google Shape;647;p2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48" name="Google Shape;648;p26"/>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Mit Klimamythen umgehen, aber wie?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7"/>
          <p:cNvSpPr txBox="1"/>
          <p:nvPr>
            <p:ph idx="1" type="body"/>
          </p:nvPr>
        </p:nvSpPr>
        <p:spPr>
          <a:xfrm>
            <a:off x="3455368" y="1371364"/>
            <a:ext cx="4645024" cy="3306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SzPct val="116424"/>
              <a:buNone/>
            </a:pPr>
            <a:r>
              <a:rPr b="1" i="0" lang="de-DE" sz="1300" u="none" strike="noStrike">
                <a:solidFill>
                  <a:srgbClr val="F58021"/>
                </a:solidFill>
              </a:rPr>
              <a:t>Prebunking</a:t>
            </a:r>
            <a:endParaRPr b="1" i="0" sz="1300" u="none" strike="noStrike">
              <a:solidFill>
                <a:srgbClr val="F58021"/>
              </a:solidFill>
            </a:endParaRPr>
          </a:p>
          <a:p>
            <a:pPr indent="0" lvl="0" marL="0" rtl="0" algn="l">
              <a:lnSpc>
                <a:spcPct val="150000"/>
              </a:lnSpc>
              <a:spcBef>
                <a:spcPts val="600"/>
              </a:spcBef>
              <a:spcAft>
                <a:spcPts val="0"/>
              </a:spcAft>
              <a:buSzPct val="116424"/>
              <a:buNone/>
            </a:pPr>
            <a:r>
              <a:rPr b="0" i="0" lang="de-DE" sz="1300" u="none" strike="noStrike">
                <a:solidFill>
                  <a:schemeClr val="dk1"/>
                </a:solidFill>
              </a:rPr>
              <a:t>Widerlegung </a:t>
            </a:r>
            <a:r>
              <a:rPr b="1" lang="de-DE" sz="1300">
                <a:solidFill>
                  <a:srgbClr val="F58021"/>
                </a:solidFill>
              </a:rPr>
              <a:t>bevor</a:t>
            </a:r>
            <a:r>
              <a:rPr lang="de-DE" sz="1300">
                <a:solidFill>
                  <a:schemeClr val="dk1"/>
                </a:solidFill>
              </a:rPr>
              <a:t> jemand Fehlinformationen ausgesetzt ist</a:t>
            </a:r>
            <a:endParaRPr sz="1300">
              <a:solidFill>
                <a:schemeClr val="dk1"/>
              </a:solidFill>
            </a:endParaRPr>
          </a:p>
          <a:p>
            <a:pPr indent="0" lvl="0" marL="0" rtl="0" algn="l">
              <a:lnSpc>
                <a:spcPct val="150000"/>
              </a:lnSpc>
              <a:spcBef>
                <a:spcPts val="600"/>
              </a:spcBef>
              <a:spcAft>
                <a:spcPts val="0"/>
              </a:spcAft>
              <a:buSzPct val="116424"/>
              <a:buNone/>
            </a:pPr>
            <a:r>
              <a:rPr lang="de-DE" sz="1300">
                <a:solidFill>
                  <a:schemeClr val="dk1"/>
                </a:solidFill>
              </a:rPr>
              <a:t>🡪 </a:t>
            </a:r>
            <a:r>
              <a:rPr b="0" i="0" lang="de-DE" sz="1300" u="none" strike="noStrike">
                <a:solidFill>
                  <a:schemeClr val="dk1"/>
                </a:solidFill>
              </a:rPr>
              <a:t>„kognitive Antikörper“ gegen Fehlinformationen aufbauen</a:t>
            </a:r>
            <a:endParaRPr/>
          </a:p>
          <a:p>
            <a:pPr indent="0" lvl="0" marL="0" rtl="0" algn="l">
              <a:lnSpc>
                <a:spcPct val="150000"/>
              </a:lnSpc>
              <a:spcBef>
                <a:spcPts val="600"/>
              </a:spcBef>
              <a:spcAft>
                <a:spcPts val="0"/>
              </a:spcAft>
              <a:buClr>
                <a:schemeClr val="dk1"/>
              </a:buClr>
              <a:buSzPct val="100000"/>
              <a:buNone/>
            </a:pPr>
            <a:r>
              <a:rPr b="0" i="0" lang="de-DE" sz="1300" u="none" strike="noStrike">
                <a:solidFill>
                  <a:schemeClr val="dk1"/>
                </a:solidFill>
              </a:rPr>
              <a:t>🡪 „Schutzimpfung“ </a:t>
            </a:r>
            <a:endParaRPr sz="1300">
              <a:solidFill>
                <a:schemeClr val="dk1"/>
              </a:solidFill>
            </a:endParaRPr>
          </a:p>
          <a:p>
            <a:pPr indent="0" lvl="0" marL="0" rtl="0" algn="l">
              <a:lnSpc>
                <a:spcPct val="150000"/>
              </a:lnSpc>
              <a:spcBef>
                <a:spcPts val="600"/>
              </a:spcBef>
              <a:spcAft>
                <a:spcPts val="0"/>
              </a:spcAft>
              <a:buSzPct val="116424"/>
              <a:buNone/>
            </a:pPr>
            <a:r>
              <a:t/>
            </a:r>
            <a:endParaRPr b="1" sz="1300">
              <a:solidFill>
                <a:srgbClr val="00BCEE"/>
              </a:solidFill>
            </a:endParaRPr>
          </a:p>
          <a:p>
            <a:pPr indent="0" lvl="0" marL="0" rtl="0" algn="l">
              <a:lnSpc>
                <a:spcPct val="150000"/>
              </a:lnSpc>
              <a:spcBef>
                <a:spcPts val="600"/>
              </a:spcBef>
              <a:spcAft>
                <a:spcPts val="0"/>
              </a:spcAft>
              <a:buSzPct val="116424"/>
              <a:buNone/>
            </a:pPr>
            <a:r>
              <a:rPr b="1" lang="de-DE" sz="1300">
                <a:solidFill>
                  <a:srgbClr val="00BCEE"/>
                </a:solidFill>
              </a:rPr>
              <a:t>Debunking</a:t>
            </a:r>
            <a:endParaRPr sz="1300">
              <a:solidFill>
                <a:srgbClr val="00BCEE"/>
              </a:solidFill>
            </a:endParaRPr>
          </a:p>
          <a:p>
            <a:pPr indent="0" lvl="0" marL="0" rtl="0" algn="l">
              <a:lnSpc>
                <a:spcPct val="150000"/>
              </a:lnSpc>
              <a:spcBef>
                <a:spcPts val="600"/>
              </a:spcBef>
              <a:spcAft>
                <a:spcPts val="0"/>
              </a:spcAft>
              <a:buSzPct val="116424"/>
              <a:buNone/>
            </a:pPr>
            <a:r>
              <a:rPr lang="de-DE" sz="1300">
                <a:solidFill>
                  <a:schemeClr val="dk1"/>
                </a:solidFill>
              </a:rPr>
              <a:t>Widerlegungen </a:t>
            </a:r>
            <a:r>
              <a:rPr b="1" lang="de-DE" sz="1300">
                <a:solidFill>
                  <a:srgbClr val="00BCEE"/>
                </a:solidFill>
              </a:rPr>
              <a:t>nachdem</a:t>
            </a:r>
            <a:r>
              <a:rPr lang="de-DE" sz="1300">
                <a:solidFill>
                  <a:schemeClr val="dk1"/>
                </a:solidFill>
              </a:rPr>
              <a:t> jemand Fehlinformation ausgesetzt war </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Fehlinformationen verhaften</a:t>
            </a:r>
            <a:endParaRPr/>
          </a:p>
          <a:p>
            <a:pPr indent="0" lvl="0" marL="0" rtl="0" algn="l">
              <a:lnSpc>
                <a:spcPct val="150000"/>
              </a:lnSpc>
              <a:spcBef>
                <a:spcPts val="600"/>
              </a:spcBef>
              <a:spcAft>
                <a:spcPts val="0"/>
              </a:spcAft>
              <a:buClr>
                <a:schemeClr val="dk1"/>
              </a:buClr>
              <a:buSzPct val="100000"/>
              <a:buNone/>
            </a:pPr>
            <a:r>
              <a:rPr lang="de-DE" sz="1300">
                <a:solidFill>
                  <a:schemeClr val="dk1"/>
                </a:solidFill>
              </a:rPr>
              <a:t>🡪 Oft und gekonnt widerlegen</a:t>
            </a:r>
            <a:endParaRPr sz="1200">
              <a:solidFill>
                <a:schemeClr val="dk1"/>
              </a:solidFill>
            </a:endParaRPr>
          </a:p>
          <a:p>
            <a:pPr indent="0" lvl="0" marL="0" rtl="0" algn="l">
              <a:lnSpc>
                <a:spcPct val="150000"/>
              </a:lnSpc>
              <a:spcBef>
                <a:spcPts val="600"/>
              </a:spcBef>
              <a:spcAft>
                <a:spcPts val="0"/>
              </a:spcAft>
              <a:buSzPct val="126126"/>
              <a:buNone/>
            </a:pPr>
            <a:r>
              <a:rPr lang="de-DE" sz="1200">
                <a:solidFill>
                  <a:schemeClr val="dk1"/>
                </a:solidFill>
              </a:rPr>
              <a:t>(Lewandowsky et al., 2020)</a:t>
            </a:r>
            <a:endParaRPr/>
          </a:p>
        </p:txBody>
      </p:sp>
      <p:sp>
        <p:nvSpPr>
          <p:cNvPr id="655" name="Google Shape;655;p2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56" name="Google Shape;656;p27"/>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pic>
        <p:nvPicPr>
          <p:cNvPr descr="Ein Bild, das Text, Zahnrad, Screenshot, Kreis enthält.&#10;&#10;Automatisch generierte Beschreibung" id="657" name="Google Shape;657;p27"/>
          <p:cNvPicPr preferRelativeResize="0"/>
          <p:nvPr/>
        </p:nvPicPr>
        <p:blipFill rotWithShape="1">
          <a:blip r:embed="rId3">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
        <p:nvSpPr>
          <p:cNvPr id="658" name="Google Shape;658;p27"/>
          <p:cNvSpPr txBox="1"/>
          <p:nvPr/>
        </p:nvSpPr>
        <p:spPr>
          <a:xfrm>
            <a:off x="3455368" y="1383756"/>
            <a:ext cx="4645024" cy="1507657"/>
          </a:xfrm>
          <a:prstGeom prst="rect">
            <a:avLst/>
          </a:prstGeom>
          <a:solidFill>
            <a:srgbClr val="F2F2F2">
              <a:alpha val="73725"/>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9" name="Google Shape;659;p27"/>
          <p:cNvSpPr/>
          <p:nvPr/>
        </p:nvSpPr>
        <p:spPr>
          <a:xfrm rot="-942727">
            <a:off x="4555768" y="1873225"/>
            <a:ext cx="2444225" cy="374571"/>
          </a:xfrm>
          <a:prstGeom prst="roundRect">
            <a:avLst>
              <a:gd fmla="val 16667" name="adj"/>
            </a:avLst>
          </a:prstGeom>
          <a:solidFill>
            <a:srgbClr val="F58021"/>
          </a:solidFill>
          <a:ln cap="flat" cmpd="sng" w="9525">
            <a:solidFill>
              <a:srgbClr val="F580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Klimagesprächsimpulse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66" name="Google Shape;666;p28"/>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pic>
        <p:nvPicPr>
          <p:cNvPr descr="Ein Bild, das Text, Zahnrad, Screenshot, Kreis enthält.&#10;&#10;Automatisch generierte Beschreibung" id="667" name="Google Shape;667;p28"/>
          <p:cNvPicPr preferRelativeResize="0"/>
          <p:nvPr/>
        </p:nvPicPr>
        <p:blipFill rotWithShape="1">
          <a:blip r:embed="rId3">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
        <p:nvSpPr>
          <p:cNvPr id="668" name="Google Shape;668;p28"/>
          <p:cNvSpPr txBox="1"/>
          <p:nvPr>
            <p:ph idx="1" type="body"/>
          </p:nvPr>
        </p:nvSpPr>
        <p:spPr>
          <a:xfrm>
            <a:off x="3589012" y="1367571"/>
            <a:ext cx="4590855" cy="3306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400"/>
              <a:buNone/>
            </a:pPr>
            <a:r>
              <a:rPr b="1" lang="de-DE" sz="1600">
                <a:solidFill>
                  <a:srgbClr val="00BCEE"/>
                </a:solidFill>
              </a:rPr>
              <a:t>Debunking in 4 Schritten</a:t>
            </a:r>
            <a:endParaRPr/>
          </a:p>
          <a:p>
            <a:pPr indent="0" lvl="0" marL="0" rtl="0" algn="l">
              <a:lnSpc>
                <a:spcPct val="90000"/>
              </a:lnSpc>
              <a:spcBef>
                <a:spcPts val="788"/>
              </a:spcBef>
              <a:spcAft>
                <a:spcPts val="0"/>
              </a:spcAft>
              <a:buSzPts val="1400"/>
              <a:buNone/>
            </a:pPr>
            <a:r>
              <a:t/>
            </a:r>
            <a:endParaRPr>
              <a:solidFill>
                <a:schemeClr val="dk1"/>
              </a:solidFill>
            </a:endParaRPr>
          </a:p>
        </p:txBody>
      </p:sp>
      <p:pic>
        <p:nvPicPr>
          <p:cNvPr descr="Ein Bild, das Text, Screenshot, Schrift enthält.&#10;&#10;Automatisch generierte Beschreibung" id="669" name="Google Shape;669;p28"/>
          <p:cNvPicPr preferRelativeResize="0"/>
          <p:nvPr/>
        </p:nvPicPr>
        <p:blipFill rotWithShape="1">
          <a:blip r:embed="rId4">
            <a:alphaModFix/>
          </a:blip>
          <a:srcRect b="6104" l="4807" r="4285" t="3358"/>
          <a:stretch/>
        </p:blipFill>
        <p:spPr>
          <a:xfrm>
            <a:off x="3589012" y="1714609"/>
            <a:ext cx="4590855" cy="2674745"/>
          </a:xfrm>
          <a:prstGeom prst="rect">
            <a:avLst/>
          </a:prstGeom>
          <a:noFill/>
          <a:ln>
            <a:noFill/>
          </a:ln>
        </p:spPr>
      </p:pic>
      <p:sp>
        <p:nvSpPr>
          <p:cNvPr id="670" name="Google Shape;670;p28"/>
          <p:cNvSpPr txBox="1"/>
          <p:nvPr/>
        </p:nvSpPr>
        <p:spPr>
          <a:xfrm>
            <a:off x="3589012" y="4389354"/>
            <a:ext cx="350326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(Lewandowsky et al., 2020)</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9"/>
          <p:cNvSpPr txBox="1"/>
          <p:nvPr/>
        </p:nvSpPr>
        <p:spPr>
          <a:xfrm>
            <a:off x="7486650" y="79954"/>
            <a:ext cx="1624519" cy="46692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9"/>
          <p:cNvSpPr txBox="1"/>
          <p:nvPr>
            <p:ph idx="2" type="body"/>
          </p:nvPr>
        </p:nvSpPr>
        <p:spPr>
          <a:xfrm>
            <a:off x="4860032" y="1093913"/>
            <a:ext cx="3960000" cy="36000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788"/>
              </a:spcBef>
              <a:spcAft>
                <a:spcPts val="0"/>
              </a:spcAft>
              <a:buSzPts val="1400"/>
              <a:buNone/>
            </a:pPr>
            <a:r>
              <a:t/>
            </a:r>
            <a:endParaRPr/>
          </a:p>
        </p:txBody>
      </p:sp>
      <p:sp>
        <p:nvSpPr>
          <p:cNvPr id="677" name="Google Shape;677;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78" name="Google Shape;678;p29"/>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Beispiel</a:t>
            </a:r>
            <a:endParaRPr/>
          </a:p>
        </p:txBody>
      </p:sp>
      <p:pic>
        <p:nvPicPr>
          <p:cNvPr id="679" name="Google Shape;679;p29"/>
          <p:cNvPicPr preferRelativeResize="0"/>
          <p:nvPr/>
        </p:nvPicPr>
        <p:blipFill rotWithShape="1">
          <a:blip r:embed="rId3">
            <a:alphaModFix/>
          </a:blip>
          <a:srcRect b="0" l="0" r="0" t="0"/>
          <a:stretch/>
        </p:blipFill>
        <p:spPr>
          <a:xfrm>
            <a:off x="4280272" y="79954"/>
            <a:ext cx="4235078" cy="5063546"/>
          </a:xfrm>
          <a:prstGeom prst="rect">
            <a:avLst/>
          </a:prstGeom>
          <a:noFill/>
          <a:ln>
            <a:noFill/>
          </a:ln>
        </p:spPr>
      </p:pic>
      <p:pic>
        <p:nvPicPr>
          <p:cNvPr descr="Ein Bild, das Text, Zahnrad, Screenshot, Kreis enthält.&#10;&#10;Automatisch generierte Beschreibung" id="680" name="Google Shape;680;p29"/>
          <p:cNvPicPr preferRelativeResize="0"/>
          <p:nvPr/>
        </p:nvPicPr>
        <p:blipFill rotWithShape="1">
          <a:blip r:embed="rId4">
            <a:alphaModFix/>
          </a:blip>
          <a:srcRect b="0" l="1" r="692" t="0"/>
          <a:stretch/>
        </p:blipFill>
        <p:spPr>
          <a:xfrm>
            <a:off x="695573" y="1367571"/>
            <a:ext cx="2580283" cy="3310693"/>
          </a:xfrm>
          <a:prstGeom prst="rect">
            <a:avLst/>
          </a:prstGeom>
          <a:solidFill>
            <a:schemeClr val="lt1"/>
          </a:solidFill>
          <a:ln>
            <a:noFill/>
          </a:ln>
          <a:effectLst>
            <a:outerShdw blurRad="50800" rotWithShape="0" algn="tr" dir="8100000" dist="38100">
              <a:srgbClr val="000000">
                <a:alpha val="40000"/>
              </a:srgbClr>
            </a:outerShdw>
          </a:effectLst>
        </p:spPr>
      </p:pic>
      <p:sp>
        <p:nvSpPr>
          <p:cNvPr id="681" name="Google Shape;681;p29"/>
          <p:cNvSpPr txBox="1"/>
          <p:nvPr/>
        </p:nvSpPr>
        <p:spPr>
          <a:xfrm>
            <a:off x="631140" y="4801936"/>
            <a:ext cx="350326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(Lewandowsky et al., 2020)</a:t>
            </a:r>
            <a:endParaRPr b="0" i="0" sz="11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
          <p:cNvSpPr txBox="1"/>
          <p:nvPr/>
        </p:nvSpPr>
        <p:spPr>
          <a:xfrm>
            <a:off x="0" y="6927"/>
            <a:ext cx="9144000" cy="5136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in Bild, das Kleidung, Stuhl, Person, Tisch enthält.&#10;&#10;Automatisch generierte Beschreibung" id="421" name="Google Shape;421;p3"/>
          <p:cNvPicPr preferRelativeResize="0"/>
          <p:nvPr/>
        </p:nvPicPr>
        <p:blipFill rotWithShape="1">
          <a:blip r:embed="rId3">
            <a:alphaModFix/>
          </a:blip>
          <a:srcRect b="0" l="1496" r="13428" t="0"/>
          <a:stretch/>
        </p:blipFill>
        <p:spPr>
          <a:xfrm>
            <a:off x="5954315" y="165493"/>
            <a:ext cx="2932511" cy="4639826"/>
          </a:xfrm>
          <a:custGeom>
            <a:rect b="b" l="l" r="r" t="t"/>
            <a:pathLst>
              <a:path extrusionOk="0" h="6858000" w="437587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ln>
            <a:noFill/>
          </a:ln>
        </p:spPr>
      </p:pic>
      <p:sp>
        <p:nvSpPr>
          <p:cNvPr id="422" name="Google Shape;422;p3"/>
          <p:cNvSpPr txBox="1"/>
          <p:nvPr/>
        </p:nvSpPr>
        <p:spPr>
          <a:xfrm>
            <a:off x="297873" y="2139156"/>
            <a:ext cx="2417618" cy="9002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de-DE" sz="1050" u="none" cap="none" strike="noStrike">
                <a:solidFill>
                  <a:srgbClr val="000000"/>
                </a:solidFill>
                <a:latin typeface="Arial"/>
                <a:ea typeface="Arial"/>
                <a:cs typeface="Arial"/>
                <a:sym typeface="Arial"/>
              </a:rPr>
              <a:t>Klimaschonende Ernährung: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Chancen für das gemeinsame Kochen mit LiV oder Schülerinnen und Schülern</a:t>
            </a:r>
            <a:endParaRPr b="0" i="0" sz="1400" u="none" cap="none" strike="noStrike">
              <a:solidFill>
                <a:srgbClr val="000000"/>
              </a:solidFill>
              <a:latin typeface="Arial"/>
              <a:ea typeface="Arial"/>
              <a:cs typeface="Arial"/>
              <a:sym typeface="Arial"/>
            </a:endParaRPr>
          </a:p>
        </p:txBody>
      </p:sp>
      <p:sp>
        <p:nvSpPr>
          <p:cNvPr id="423" name="Google Shape;423;p3"/>
          <p:cNvSpPr txBox="1"/>
          <p:nvPr/>
        </p:nvSpPr>
        <p:spPr>
          <a:xfrm>
            <a:off x="166255" y="596620"/>
            <a:ext cx="8977745" cy="38792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Herzlich willkommen Hugh!   </a:t>
            </a:r>
            <a:endParaRPr b="0" i="0" sz="1400" u="none" cap="none" strike="noStrike">
              <a:solidFill>
                <a:srgbClr val="000000"/>
              </a:solidFill>
              <a:latin typeface="Arial"/>
              <a:ea typeface="Arial"/>
              <a:cs typeface="Arial"/>
              <a:sym typeface="Arial"/>
            </a:endParaRPr>
          </a:p>
        </p:txBody>
      </p:sp>
      <p:pic>
        <p:nvPicPr>
          <p:cNvPr id="424" name="Google Shape;424;p3"/>
          <p:cNvPicPr preferRelativeResize="0"/>
          <p:nvPr/>
        </p:nvPicPr>
        <p:blipFill rotWithShape="1">
          <a:blip r:embed="rId4">
            <a:alphaModFix/>
          </a:blip>
          <a:srcRect b="0" l="0" r="0" t="0"/>
          <a:stretch/>
        </p:blipFill>
        <p:spPr>
          <a:xfrm>
            <a:off x="7648832" y="6927"/>
            <a:ext cx="1495168" cy="1302328"/>
          </a:xfrm>
          <a:prstGeom prst="rect">
            <a:avLst/>
          </a:prstGeom>
          <a:noFill/>
          <a:ln>
            <a:noFill/>
          </a:ln>
        </p:spPr>
      </p:pic>
      <p:pic>
        <p:nvPicPr>
          <p:cNvPr descr="Ein Bild, das Kleidung, Person, Im Haus, Wand enthält.&#10;&#10;Automatisch generierte Beschreibung" id="425" name="Google Shape;425;p3"/>
          <p:cNvPicPr preferRelativeResize="0"/>
          <p:nvPr/>
        </p:nvPicPr>
        <p:blipFill rotWithShape="1">
          <a:blip r:embed="rId5">
            <a:alphaModFix/>
          </a:blip>
          <a:srcRect b="-1" l="20516" r="21470" t="0"/>
          <a:stretch/>
        </p:blipFill>
        <p:spPr>
          <a:xfrm>
            <a:off x="3028073" y="154334"/>
            <a:ext cx="3338325" cy="4662143"/>
          </a:xfrm>
          <a:custGeom>
            <a:rect b="b" l="l" r="r" t="t"/>
            <a:pathLst>
              <a:path extrusionOk="0" h="6857999" w="4942298">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688" name="Google Shape;688;p30"/>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Klimamythen widerlegen</a:t>
            </a:r>
            <a:endParaRPr/>
          </a:p>
        </p:txBody>
      </p:sp>
      <p:sp>
        <p:nvSpPr>
          <p:cNvPr id="689" name="Google Shape;689;p30"/>
          <p:cNvSpPr txBox="1"/>
          <p:nvPr/>
        </p:nvSpPr>
        <p:spPr>
          <a:xfrm>
            <a:off x="215008" y="1702444"/>
            <a:ext cx="3301097" cy="138499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92B1EC"/>
                </a:solidFill>
                <a:latin typeface="Arial"/>
                <a:ea typeface="Arial"/>
                <a:cs typeface="Arial"/>
                <a:sym typeface="Arial"/>
              </a:rPr>
              <a:t>Murmelphase</a:t>
            </a:r>
            <a:endParaRPr b="0" i="0" sz="1400" u="none" cap="none" strike="noStrike">
              <a:solidFill>
                <a:srgbClr val="92B1E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Aufgabe: </a:t>
            </a:r>
            <a:r>
              <a:rPr b="0" i="0" lang="de-DE" sz="1400" u="none" cap="none" strike="noStrike">
                <a:solidFill>
                  <a:schemeClr val="dk1"/>
                </a:solidFill>
                <a:latin typeface="Arial"/>
                <a:ea typeface="Arial"/>
                <a:cs typeface="Arial"/>
                <a:sym typeface="Arial"/>
              </a:rPr>
              <a:t>Formulieren Sie eine Widerlegung des Mythos anhand der vier Schritte des „Debunkings“.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90" name="Google Shape;690;p30"/>
          <p:cNvSpPr txBox="1"/>
          <p:nvPr/>
        </p:nvSpPr>
        <p:spPr>
          <a:xfrm>
            <a:off x="669600" y="1094400"/>
            <a:ext cx="6773125" cy="473416"/>
          </a:xfrm>
          <a:prstGeom prst="rect">
            <a:avLst/>
          </a:prstGeom>
          <a:noFill/>
          <a:ln>
            <a:noFill/>
          </a:ln>
        </p:spPr>
        <p:txBody>
          <a:bodyPr anchorCtr="0" anchor="t" bIns="45700" lIns="91425" spcFirstLastPara="1" rIns="91425" wrap="square" tIns="45700">
            <a:noAutofit/>
          </a:bodyPr>
          <a:lstStyle/>
          <a:p>
            <a:pPr indent="-192881" lvl="0" marL="192881"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Übung: Auf Klimamythen reagieren</a:t>
            </a:r>
            <a:endParaRPr b="0" i="0" sz="1400" u="none" cap="none" strike="noStrike">
              <a:solidFill>
                <a:srgbClr val="000000"/>
              </a:solidFill>
              <a:latin typeface="Arial"/>
              <a:ea typeface="Arial"/>
              <a:cs typeface="Arial"/>
              <a:sym typeface="Arial"/>
            </a:endParaRPr>
          </a:p>
        </p:txBody>
      </p:sp>
      <p:grpSp>
        <p:nvGrpSpPr>
          <p:cNvPr id="691" name="Google Shape;691;p30"/>
          <p:cNvGrpSpPr/>
          <p:nvPr/>
        </p:nvGrpSpPr>
        <p:grpSpPr>
          <a:xfrm>
            <a:off x="3589012" y="1367572"/>
            <a:ext cx="4590855" cy="3283392"/>
            <a:chOff x="3589012" y="1367572"/>
            <a:chExt cx="4590855" cy="3283392"/>
          </a:xfrm>
        </p:grpSpPr>
        <p:pic>
          <p:nvPicPr>
            <p:cNvPr descr="Ein Bild, das Text, Screenshot, Schrift enthält.&#10;&#10;Automatisch generierte Beschreibung" id="692" name="Google Shape;692;p30"/>
            <p:cNvPicPr preferRelativeResize="0"/>
            <p:nvPr/>
          </p:nvPicPr>
          <p:blipFill rotWithShape="1">
            <a:blip r:embed="rId3">
              <a:alphaModFix/>
            </a:blip>
            <a:srcRect b="6104" l="4807" r="4285" t="3358"/>
            <a:stretch/>
          </p:blipFill>
          <p:spPr>
            <a:xfrm>
              <a:off x="3589012" y="1714609"/>
              <a:ext cx="4590855" cy="2674745"/>
            </a:xfrm>
            <a:prstGeom prst="rect">
              <a:avLst/>
            </a:prstGeom>
            <a:noFill/>
            <a:ln>
              <a:noFill/>
            </a:ln>
          </p:spPr>
        </p:pic>
        <p:sp>
          <p:nvSpPr>
            <p:cNvPr id="693" name="Google Shape;693;p30"/>
            <p:cNvSpPr txBox="1"/>
            <p:nvPr/>
          </p:nvSpPr>
          <p:spPr>
            <a:xfrm>
              <a:off x="3589012" y="1367572"/>
              <a:ext cx="4590855" cy="31654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600"/>
                <a:buFont typeface="Arial"/>
                <a:buNone/>
              </a:pPr>
              <a:r>
                <a:rPr b="1" i="0" lang="de-DE" sz="1600" u="none" cap="none" strike="noStrike">
                  <a:solidFill>
                    <a:srgbClr val="00BCEE"/>
                  </a:solidFill>
                  <a:latin typeface="Arial"/>
                  <a:ea typeface="Arial"/>
                  <a:cs typeface="Arial"/>
                  <a:sym typeface="Arial"/>
                </a:rPr>
                <a:t>Debunking in 4 Schritten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88"/>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30"/>
            <p:cNvSpPr txBox="1"/>
            <p:nvPr/>
          </p:nvSpPr>
          <p:spPr>
            <a:xfrm>
              <a:off x="3589012" y="4389354"/>
              <a:ext cx="350326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(Lewandowsky et al., 2020)</a:t>
              </a:r>
              <a:endParaRPr b="0" i="0" sz="1100" u="none" cap="none" strike="noStrike">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1"/>
          <p:cNvSpPr txBox="1"/>
          <p:nvPr>
            <p:ph idx="1" type="body"/>
          </p:nvPr>
        </p:nvSpPr>
        <p:spPr>
          <a:xfrm>
            <a:off x="676800" y="1094400"/>
            <a:ext cx="7423592" cy="3097213"/>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Clr>
                <a:srgbClr val="8F1936"/>
              </a:buClr>
              <a:buSzPts val="1600"/>
              <a:buFont typeface="Arial"/>
              <a:buNone/>
            </a:pPr>
            <a:r>
              <a:rPr b="1" lang="de-DE" sz="1600"/>
              <a:t>Man muss nicht alles wissen.</a:t>
            </a:r>
            <a:br>
              <a:rPr lang="de-DE" sz="1600"/>
            </a:br>
            <a:r>
              <a:rPr lang="de-DE" sz="1600">
                <a:solidFill>
                  <a:schemeClr val="dk1"/>
                </a:solidFill>
              </a:rPr>
              <a:t>→ Es ist legitim, Fragen offen zu lassen oder gemeinsam mit der Klasse nach Antworten zu suchen.</a:t>
            </a:r>
            <a:endParaRPr/>
          </a:p>
          <a:p>
            <a:pPr indent="-192881" lvl="0" marL="192881" rtl="0" algn="l">
              <a:lnSpc>
                <a:spcPct val="90000"/>
              </a:lnSpc>
              <a:spcBef>
                <a:spcPts val="788"/>
              </a:spcBef>
              <a:spcAft>
                <a:spcPts val="0"/>
              </a:spcAft>
              <a:buClr>
                <a:srgbClr val="8F1936"/>
              </a:buClr>
              <a:buSzPts val="1600"/>
              <a:buFont typeface="Arial"/>
              <a:buNone/>
            </a:pPr>
            <a:r>
              <a:rPr b="1" lang="de-DE" sz="1600"/>
              <a:t>Es reicht oft, einen Anfang zu machen.</a:t>
            </a:r>
            <a:br>
              <a:rPr lang="de-DE" sz="1600"/>
            </a:br>
            <a:r>
              <a:rPr lang="de-DE" sz="1600">
                <a:solidFill>
                  <a:schemeClr val="dk1"/>
                </a:solidFill>
              </a:rPr>
              <a:t>→ Klimakommunikation im Unterricht entwickelt sich mit Erfahrung und Austausch weiter.</a:t>
            </a:r>
            <a:endParaRPr/>
          </a:p>
          <a:p>
            <a:pPr indent="-192881" lvl="0" marL="192881" rtl="0" algn="l">
              <a:lnSpc>
                <a:spcPct val="90000"/>
              </a:lnSpc>
              <a:spcBef>
                <a:spcPts val="788"/>
              </a:spcBef>
              <a:spcAft>
                <a:spcPts val="0"/>
              </a:spcAft>
              <a:buClr>
                <a:srgbClr val="8F1936"/>
              </a:buClr>
              <a:buSzPts val="1600"/>
              <a:buFont typeface="Arial"/>
              <a:buNone/>
            </a:pPr>
            <a:r>
              <a:rPr b="1" lang="de-DE" sz="1600"/>
              <a:t>Eigene Haltung zur Sache bewusst machen und reflektieren</a:t>
            </a:r>
            <a:endParaRPr/>
          </a:p>
          <a:p>
            <a:pPr indent="-192881" lvl="0" marL="192881" rtl="0" algn="l">
              <a:lnSpc>
                <a:spcPct val="90000"/>
              </a:lnSpc>
              <a:spcBef>
                <a:spcPts val="788"/>
              </a:spcBef>
              <a:spcAft>
                <a:spcPts val="0"/>
              </a:spcAft>
              <a:buSzPts val="1400"/>
              <a:buNone/>
            </a:pPr>
            <a:r>
              <a:rPr lang="de-DE" sz="1600">
                <a:solidFill>
                  <a:schemeClr val="dk1"/>
                </a:solidFill>
              </a:rPr>
              <a:t>→ Informieren Sie sich über die Klimakrise und reflektieren Sie eigene Positionen. </a:t>
            </a:r>
            <a:endParaRPr/>
          </a:p>
          <a:p>
            <a:pPr indent="-192881" lvl="0" marL="192881" rtl="0" algn="l">
              <a:lnSpc>
                <a:spcPct val="90000"/>
              </a:lnSpc>
              <a:spcBef>
                <a:spcPts val="788"/>
              </a:spcBef>
              <a:spcAft>
                <a:spcPts val="0"/>
              </a:spcAft>
              <a:buSzPts val="1400"/>
              <a:buNone/>
            </a:pPr>
            <a:r>
              <a:rPr b="1" lang="de-DE" sz="1600"/>
              <a:t>Dialogfähigkeit ist zentral.</a:t>
            </a:r>
            <a:br>
              <a:rPr lang="de-DE" sz="1600"/>
            </a:br>
            <a:r>
              <a:rPr lang="de-DE" sz="1600">
                <a:solidFill>
                  <a:schemeClr val="dk1"/>
                </a:solidFill>
              </a:rPr>
              <a:t>→ Auf Argumente reagieren, Perspektiven verstehen, Gesprächsbereitschaft signalisieren.</a:t>
            </a:r>
            <a:endParaRPr/>
          </a:p>
          <a:p>
            <a:pPr indent="-192881" lvl="0" marL="192881" rtl="0" algn="l">
              <a:lnSpc>
                <a:spcPct val="90000"/>
              </a:lnSpc>
              <a:spcBef>
                <a:spcPts val="788"/>
              </a:spcBef>
              <a:spcAft>
                <a:spcPts val="0"/>
              </a:spcAft>
              <a:buSzPts val="1400"/>
              <a:buNone/>
            </a:pPr>
            <a:r>
              <a:rPr b="1" lang="de-DE" sz="1600"/>
              <a:t>Unterstützung ist möglich.</a:t>
            </a:r>
            <a:br>
              <a:rPr lang="de-DE" sz="1600"/>
            </a:br>
            <a:r>
              <a:rPr lang="de-DE" sz="1600">
                <a:solidFill>
                  <a:schemeClr val="dk1"/>
                </a:solidFill>
              </a:rPr>
              <a:t>→ Kollegiale Rücksprache, Materialien und Fortbildungen bieten Orientierung.</a:t>
            </a:r>
            <a:endParaRPr/>
          </a:p>
          <a:p>
            <a:pPr indent="-192881" lvl="0" marL="192881" rtl="0" algn="l">
              <a:lnSpc>
                <a:spcPct val="90000"/>
              </a:lnSpc>
              <a:spcBef>
                <a:spcPts val="788"/>
              </a:spcBef>
              <a:spcAft>
                <a:spcPts val="0"/>
              </a:spcAft>
              <a:buSzPts val="1400"/>
              <a:buNone/>
            </a:pPr>
            <a:r>
              <a:t/>
            </a:r>
            <a:endParaRPr sz="1600"/>
          </a:p>
        </p:txBody>
      </p:sp>
      <p:sp>
        <p:nvSpPr>
          <p:cNvPr id="701" name="Google Shape;701;p3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02" name="Google Shape;702;p31"/>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Klimamythen widerlegen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2"/>
          <p:cNvSpPr txBox="1"/>
          <p:nvPr>
            <p:ph idx="1" type="body"/>
          </p:nvPr>
        </p:nvSpPr>
        <p:spPr>
          <a:xfrm>
            <a:off x="676800" y="1094400"/>
            <a:ext cx="7567608" cy="3097213"/>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rgbClr val="8F1936"/>
              </a:buClr>
              <a:buSzPts val="1800"/>
              <a:buFont typeface="Arial"/>
              <a:buChar char="•"/>
            </a:pPr>
            <a:r>
              <a:rPr b="1" lang="de-DE"/>
              <a:t>Misstrauen</a:t>
            </a:r>
            <a:r>
              <a:rPr lang="de-DE"/>
              <a:t>. </a:t>
            </a:r>
            <a:r>
              <a:rPr lang="de-DE">
                <a:solidFill>
                  <a:schemeClr val="dk1"/>
                </a:solidFill>
              </a:rPr>
              <a:t>Schüren von Misstrauen gegenüber demokratischen Institutionen und ihre Vertreter*innen, was die Umsetzung von Klimaschutz- und Anpassungsmaßnahmen erschwert („Elite“ vs. „Volk“)</a:t>
            </a:r>
            <a:endParaRPr/>
          </a:p>
          <a:p>
            <a:pPr indent="-285750" lvl="0" marL="285750" rtl="0" algn="l">
              <a:lnSpc>
                <a:spcPct val="90000"/>
              </a:lnSpc>
              <a:spcBef>
                <a:spcPts val="788"/>
              </a:spcBef>
              <a:spcAft>
                <a:spcPts val="0"/>
              </a:spcAft>
              <a:buClr>
                <a:srgbClr val="8F1936"/>
              </a:buClr>
              <a:buSzPts val="1800"/>
              <a:buFont typeface="Arial"/>
              <a:buChar char="•"/>
            </a:pPr>
            <a:r>
              <a:rPr b="1" lang="de-DE"/>
              <a:t>Populistische Akteure </a:t>
            </a:r>
            <a:r>
              <a:rPr lang="de-DE">
                <a:solidFill>
                  <a:schemeClr val="dk1"/>
                </a:solidFill>
              </a:rPr>
              <a:t>delegitimieren politische Gegner*innen und untergraben demokratische Debattenkultur zur Klimakrise</a:t>
            </a:r>
            <a:endParaRPr/>
          </a:p>
          <a:p>
            <a:pPr indent="-285750" lvl="0" marL="285750" rtl="0" algn="l">
              <a:lnSpc>
                <a:spcPct val="90000"/>
              </a:lnSpc>
              <a:spcBef>
                <a:spcPts val="788"/>
              </a:spcBef>
              <a:spcAft>
                <a:spcPts val="0"/>
              </a:spcAft>
              <a:buClr>
                <a:srgbClr val="8F1936"/>
              </a:buClr>
              <a:buSzPts val="1800"/>
              <a:buFont typeface="Arial"/>
              <a:buChar char="•"/>
            </a:pPr>
            <a:r>
              <a:rPr b="1" lang="de-DE"/>
              <a:t>Wissenschaftsskepsis. </a:t>
            </a:r>
            <a:r>
              <a:rPr lang="de-DE">
                <a:solidFill>
                  <a:schemeClr val="dk1"/>
                </a:solidFill>
              </a:rPr>
              <a:t>Skepsis gegenüber wissenschaftlichen Erkenntnissen und Maßnahmen bei Klimaschutz und Klimaanpassung</a:t>
            </a:r>
            <a:endParaRPr b="1">
              <a:solidFill>
                <a:schemeClr val="dk1"/>
              </a:solidFill>
            </a:endParaRPr>
          </a:p>
          <a:p>
            <a:pPr indent="-285750" lvl="0" marL="285750" rtl="0" algn="l">
              <a:lnSpc>
                <a:spcPct val="90000"/>
              </a:lnSpc>
              <a:spcBef>
                <a:spcPts val="788"/>
              </a:spcBef>
              <a:spcAft>
                <a:spcPts val="0"/>
              </a:spcAft>
              <a:buClr>
                <a:srgbClr val="8F1936"/>
              </a:buClr>
              <a:buSzPts val="1800"/>
              <a:buFont typeface="Arial"/>
              <a:buChar char="•"/>
            </a:pPr>
            <a:r>
              <a:rPr b="1" lang="de-DE"/>
              <a:t>Sehnsucht nach Einfachheit</a:t>
            </a:r>
            <a:r>
              <a:rPr lang="de-DE"/>
              <a:t>. </a:t>
            </a:r>
            <a:r>
              <a:rPr lang="de-DE">
                <a:solidFill>
                  <a:schemeClr val="dk1"/>
                </a:solidFill>
              </a:rPr>
              <a:t>Komplexe Umweltprobleme werden mit vereinfachten Feindbildern beantwortet. Populismus stärkt demokratiefeindliche Tendenzen in der Bevölkerung</a:t>
            </a:r>
            <a:endParaRPr b="1">
              <a:solidFill>
                <a:schemeClr val="dk1"/>
              </a:solidFill>
            </a:endParaRPr>
          </a:p>
          <a:p>
            <a:pPr indent="-285750" lvl="0" marL="285750" rtl="0" algn="l">
              <a:lnSpc>
                <a:spcPct val="90000"/>
              </a:lnSpc>
              <a:spcBef>
                <a:spcPts val="788"/>
              </a:spcBef>
              <a:spcAft>
                <a:spcPts val="0"/>
              </a:spcAft>
              <a:buClr>
                <a:srgbClr val="8F1936"/>
              </a:buClr>
              <a:buSzPts val="1800"/>
              <a:buFont typeface="Noto Sans Symbols"/>
              <a:buChar char="🡪"/>
            </a:pPr>
            <a:r>
              <a:rPr lang="de-DE"/>
              <a:t>kann langfristig zur Ablehnung der Demokratie führen </a:t>
            </a:r>
            <a:endParaRPr/>
          </a:p>
          <a:p>
            <a:pPr indent="0" lvl="0" marL="0" rtl="0" algn="l">
              <a:lnSpc>
                <a:spcPct val="90000"/>
              </a:lnSpc>
              <a:spcBef>
                <a:spcPts val="788"/>
              </a:spcBef>
              <a:spcAft>
                <a:spcPts val="0"/>
              </a:spcAft>
              <a:buSzPts val="1400"/>
              <a:buNone/>
            </a:pPr>
            <a:r>
              <a:rPr lang="de-DE" sz="1600">
                <a:solidFill>
                  <a:schemeClr val="dk1"/>
                </a:solidFill>
              </a:rPr>
              <a:t>(Umweltbundesamt, 2024)</a:t>
            </a:r>
            <a:endParaRPr/>
          </a:p>
        </p:txBody>
      </p:sp>
      <p:sp>
        <p:nvSpPr>
          <p:cNvPr id="709" name="Google Shape;709;p3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10" name="Google Shape;710;p32"/>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Warum schadet Populismus zum Klimawandel</a:t>
            </a:r>
            <a:br>
              <a:rPr lang="de-DE"/>
            </a:br>
            <a:r>
              <a:rPr lang="de-DE"/>
              <a:t>der Demokratie?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3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17" name="Google Shape;717;p33"/>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t/>
            </a:r>
            <a:endParaRPr/>
          </a:p>
        </p:txBody>
      </p:sp>
      <p:pic>
        <p:nvPicPr>
          <p:cNvPr descr="Ein Bild, das Text, Screenshot, Diagramm, Schrift enthält.&#10;&#10;Automatisch generierte Beschreibung" id="718" name="Google Shape;718;p33"/>
          <p:cNvPicPr preferRelativeResize="0"/>
          <p:nvPr/>
        </p:nvPicPr>
        <p:blipFill rotWithShape="1">
          <a:blip r:embed="rId3">
            <a:alphaModFix/>
          </a:blip>
          <a:srcRect b="0" l="0" r="0" t="0"/>
          <a:stretch/>
        </p:blipFill>
        <p:spPr>
          <a:xfrm>
            <a:off x="1289686" y="1731162"/>
            <a:ext cx="5218739" cy="2928819"/>
          </a:xfrm>
          <a:prstGeom prst="rect">
            <a:avLst/>
          </a:prstGeom>
          <a:noFill/>
          <a:ln>
            <a:noFill/>
          </a:ln>
        </p:spPr>
      </p:pic>
      <p:sp>
        <p:nvSpPr>
          <p:cNvPr id="719" name="Google Shape;719;p33"/>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4"/>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Clr>
                <a:srgbClr val="000000"/>
              </a:buClr>
              <a:buSzPts val="1600"/>
              <a:buFont typeface="Arial"/>
              <a:buNone/>
            </a:pPr>
            <a:r>
              <a:rPr b="1" i="0" lang="de-DE" sz="1600" u="none" strike="noStrike">
                <a:solidFill>
                  <a:srgbClr val="000000"/>
                </a:solidFill>
              </a:rPr>
              <a:t>Soziale Medien als Brandbeschleuniger</a:t>
            </a:r>
            <a:endParaRPr b="0" i="0" sz="1600" u="none" strike="noStrike">
              <a:solidFill>
                <a:srgbClr val="000000"/>
              </a:solidFill>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Vereinfachte &amp; weitreichende Verbreitung populistischer, rechtsextremer &amp; verschwörungsideologischer Inhalte</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Dynamisierung ehemals lokaler Szenen → unbegrenztes Mobilisieren im virtuellen Raum (z.B</a:t>
            </a:r>
            <a:r>
              <a:rPr lang="de-DE" sz="1600">
                <a:solidFill>
                  <a:srgbClr val="000000"/>
                </a:solidFill>
              </a:rPr>
              <a:t>. durch Bots)</a:t>
            </a:r>
            <a:endParaRPr b="0" i="0" sz="1600" u="none" strike="noStrike">
              <a:solidFill>
                <a:srgbClr val="000000"/>
              </a:solidFill>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Geringer Ressourcenaufwand – große Reichweite</a:t>
            </a:r>
            <a:endParaRPr/>
          </a:p>
          <a:p>
            <a:pPr indent="-192881" lvl="0" marL="192881" rtl="0" algn="l">
              <a:lnSpc>
                <a:spcPct val="90000"/>
              </a:lnSpc>
              <a:spcBef>
                <a:spcPts val="788"/>
              </a:spcBef>
              <a:spcAft>
                <a:spcPts val="0"/>
              </a:spcAft>
              <a:buClr>
                <a:srgbClr val="000000"/>
              </a:buClr>
              <a:buSzPts val="1600"/>
              <a:buFont typeface="Arial"/>
              <a:buNone/>
            </a:pPr>
            <a:r>
              <a:rPr b="1" i="0" lang="de-DE" sz="1600" u="none" strike="noStrike">
                <a:solidFill>
                  <a:srgbClr val="000000"/>
                </a:solidFill>
              </a:rPr>
              <a:t>Echokammern &amp; Filterblasen</a:t>
            </a:r>
            <a:endParaRPr b="0" i="0" sz="1600" u="none" strike="noStrike">
              <a:solidFill>
                <a:srgbClr val="000000"/>
              </a:solidFill>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Verstärkende Feedbackstrukturen durch Algorithmen, Gemeinschaftlichkeit &amp; Referenzialität</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Bestärkung eigener Weltbilder → alternative Deutungen &amp; populistische Gegenöffentlichkeiten</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Höheres Vertrauen rechtsextremer Gruppen in Social-Media-Inhalte (Decker &amp; Brähler 2020)</a:t>
            </a:r>
            <a:endParaRPr/>
          </a:p>
          <a:p>
            <a:pPr indent="-192881" lvl="0" marL="192881" rtl="0" algn="l">
              <a:lnSpc>
                <a:spcPct val="90000"/>
              </a:lnSpc>
              <a:spcBef>
                <a:spcPts val="788"/>
              </a:spcBef>
              <a:spcAft>
                <a:spcPts val="0"/>
              </a:spcAft>
              <a:buClr>
                <a:srgbClr val="8F1936"/>
              </a:buClr>
              <a:buSzPts val="1800"/>
              <a:buFont typeface="Arial"/>
              <a:buNone/>
            </a:pPr>
            <a:r>
              <a:t/>
            </a:r>
            <a:endParaRPr/>
          </a:p>
        </p:txBody>
      </p:sp>
      <p:sp>
        <p:nvSpPr>
          <p:cNvPr id="725" name="Google Shape;725;p3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26" name="Google Shape;726;p34"/>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Was haben Social Media, Populismus &amp; Klima miteinander zu tun?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35"/>
          <p:cNvSpPr txBox="1"/>
          <p:nvPr>
            <p:ph idx="1" type="body"/>
          </p:nvPr>
        </p:nvSpPr>
        <p:spPr>
          <a:xfrm>
            <a:off x="676800" y="1094400"/>
            <a:ext cx="6765925" cy="3565582"/>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Clr>
                <a:srgbClr val="000000"/>
              </a:buClr>
              <a:buSzPts val="1600"/>
              <a:buFont typeface="Arial"/>
              <a:buNone/>
            </a:pPr>
            <a:r>
              <a:rPr b="1" i="0" lang="de-DE" sz="1600" u="none" strike="noStrike">
                <a:solidFill>
                  <a:srgbClr val="000000"/>
                </a:solidFill>
              </a:rPr>
              <a:t>Klimadiskurse als Einfallstor</a:t>
            </a:r>
            <a:endParaRPr b="0" i="0" sz="1600" u="none" strike="noStrike">
              <a:solidFill>
                <a:srgbClr val="000000"/>
              </a:solidFill>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Skepsis gegenüber Klima- und Nachhaltigkeitspolitik → Umweltschutz als angeblich gegensätzlich zur Energiewende</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Begriffe wie </a:t>
            </a:r>
            <a:r>
              <a:rPr b="0" i="1" lang="de-DE" sz="1600" u="none" strike="noStrike">
                <a:solidFill>
                  <a:srgbClr val="000000"/>
                </a:solidFill>
              </a:rPr>
              <a:t>Heimat</a:t>
            </a:r>
            <a:r>
              <a:rPr b="0" i="0" lang="de-DE" sz="1600" u="none" strike="noStrike">
                <a:solidFill>
                  <a:srgbClr val="000000"/>
                </a:solidFill>
              </a:rPr>
              <a:t>, </a:t>
            </a:r>
            <a:r>
              <a:rPr b="0" i="1" lang="de-DE" sz="1600" u="none" strike="noStrike">
                <a:solidFill>
                  <a:srgbClr val="000000"/>
                </a:solidFill>
              </a:rPr>
              <a:t>Natur</a:t>
            </a:r>
            <a:r>
              <a:rPr b="0" i="0" lang="de-DE" sz="1600" u="none" strike="noStrike">
                <a:solidFill>
                  <a:srgbClr val="000000"/>
                </a:solidFill>
              </a:rPr>
              <a:t>, </a:t>
            </a:r>
            <a:r>
              <a:rPr b="0" i="1" lang="de-DE" sz="1600" u="none" strike="noStrike">
                <a:solidFill>
                  <a:srgbClr val="000000"/>
                </a:solidFill>
              </a:rPr>
              <a:t>Selbstbestimmung</a:t>
            </a:r>
            <a:r>
              <a:rPr b="0" i="0" lang="de-DE" sz="1600" u="none" strike="noStrike">
                <a:solidFill>
                  <a:srgbClr val="000000"/>
                </a:solidFill>
              </a:rPr>
              <a:t> im rechtspopulistischen Framing</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Emotionalisierung: Naturschutz gegen Windkraft, vermeintlicher „Verlust der Heimat“</a:t>
            </a:r>
            <a:endParaRPr/>
          </a:p>
          <a:p>
            <a:pPr indent="-192881" lvl="0" marL="192881" rtl="0" algn="l">
              <a:lnSpc>
                <a:spcPct val="90000"/>
              </a:lnSpc>
              <a:spcBef>
                <a:spcPts val="788"/>
              </a:spcBef>
              <a:spcAft>
                <a:spcPts val="0"/>
              </a:spcAft>
              <a:buClr>
                <a:srgbClr val="000000"/>
              </a:buClr>
              <a:buSzPts val="1600"/>
              <a:buFont typeface="Arial"/>
              <a:buNone/>
            </a:pPr>
            <a:r>
              <a:rPr b="1" i="0" lang="de-DE" sz="1600" u="none" strike="noStrike">
                <a:solidFill>
                  <a:srgbClr val="000000"/>
                </a:solidFill>
              </a:rPr>
              <a:t>Didaktische Relevanz</a:t>
            </a:r>
            <a:endParaRPr b="0" i="0" sz="1600" u="none" strike="noStrike">
              <a:solidFill>
                <a:srgbClr val="000000"/>
              </a:solidFill>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Verknüpfung von Medienkompetenz &amp; Demokratiebildung notwendig</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Reflexion von Sprache, Emotionen &amp; Diskursstrategien in Klimakommunikation</a:t>
            </a:r>
            <a:endParaRPr/>
          </a:p>
          <a:p>
            <a:pPr indent="-192881" lvl="0" marL="192881" rtl="0" algn="l">
              <a:lnSpc>
                <a:spcPct val="90000"/>
              </a:lnSpc>
              <a:spcBef>
                <a:spcPts val="788"/>
              </a:spcBef>
              <a:spcAft>
                <a:spcPts val="0"/>
              </a:spcAft>
              <a:buClr>
                <a:srgbClr val="000000"/>
              </a:buClr>
              <a:buSzPts val="1600"/>
              <a:buFont typeface="Arial"/>
              <a:buChar char="•"/>
            </a:pPr>
            <a:r>
              <a:rPr b="0" i="0" lang="de-DE" sz="1600" u="none" strike="noStrike">
                <a:solidFill>
                  <a:srgbClr val="000000"/>
                </a:solidFill>
              </a:rPr>
              <a:t>Kritische Auseinandersetzung mit Framing, Desinformation &amp; digitaler Öffentlichkeit im Fachunterricht</a:t>
            </a:r>
            <a:endParaRPr/>
          </a:p>
          <a:p>
            <a:pPr indent="0" lvl="0" marL="0" rtl="0" algn="l">
              <a:lnSpc>
                <a:spcPct val="90000"/>
              </a:lnSpc>
              <a:spcBef>
                <a:spcPts val="788"/>
              </a:spcBef>
              <a:spcAft>
                <a:spcPts val="0"/>
              </a:spcAft>
              <a:buClr>
                <a:srgbClr val="000000"/>
              </a:buClr>
              <a:buSzPts val="1600"/>
              <a:buNone/>
            </a:pPr>
            <a:r>
              <a:t/>
            </a:r>
            <a:endParaRPr/>
          </a:p>
          <a:p>
            <a:pPr indent="-192881" lvl="0" marL="192881" rtl="0" algn="l">
              <a:lnSpc>
                <a:spcPct val="90000"/>
              </a:lnSpc>
              <a:spcBef>
                <a:spcPts val="788"/>
              </a:spcBef>
              <a:spcAft>
                <a:spcPts val="0"/>
              </a:spcAft>
              <a:buClr>
                <a:srgbClr val="8F1936"/>
              </a:buClr>
              <a:buSzPts val="1800"/>
              <a:buFont typeface="Arial"/>
              <a:buNone/>
            </a:pPr>
            <a:r>
              <a:t/>
            </a:r>
            <a:endParaRPr/>
          </a:p>
        </p:txBody>
      </p:sp>
      <p:sp>
        <p:nvSpPr>
          <p:cNvPr id="732" name="Google Shape;732;p3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33" name="Google Shape;733;p35"/>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Was haben Social Media, Populismus &amp; Klima miteinander zu tun?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40" name="Google Shape;740;p36"/>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t/>
            </a:r>
            <a:endParaRPr/>
          </a:p>
        </p:txBody>
      </p:sp>
      <p:pic>
        <p:nvPicPr>
          <p:cNvPr descr="Ein Bild, das Text, Screenshot, Diagramm, Schrift enthält.&#10;&#10;Automatisch generierte Beschreibung" id="741" name="Google Shape;741;p36"/>
          <p:cNvPicPr preferRelativeResize="0"/>
          <p:nvPr/>
        </p:nvPicPr>
        <p:blipFill rotWithShape="1">
          <a:blip r:embed="rId3">
            <a:alphaModFix/>
          </a:blip>
          <a:srcRect b="0" l="0" r="0" t="0"/>
          <a:stretch/>
        </p:blipFill>
        <p:spPr>
          <a:xfrm>
            <a:off x="1289686" y="1731162"/>
            <a:ext cx="5218739" cy="2928819"/>
          </a:xfrm>
          <a:prstGeom prst="rect">
            <a:avLst/>
          </a:prstGeom>
          <a:noFill/>
          <a:ln>
            <a:noFill/>
          </a:ln>
        </p:spPr>
      </p:pic>
      <p:sp>
        <p:nvSpPr>
          <p:cNvPr id="742" name="Google Shape;742;p36"/>
          <p:cNvSpPr txBox="1"/>
          <p:nvPr/>
        </p:nvSpPr>
        <p:spPr>
          <a:xfrm rot="-615792">
            <a:off x="666762" y="2430623"/>
            <a:ext cx="7665022" cy="1015663"/>
          </a:xfrm>
          <a:prstGeom prst="rect">
            <a:avLst/>
          </a:prstGeom>
          <a:solidFill>
            <a:srgbClr val="BF431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Arial"/>
                <a:ea typeface="Arial"/>
                <a:cs typeface="Arial"/>
                <a:sym typeface="Arial"/>
              </a:rPr>
              <a:t>Schüler*innen sollten Kompetenzen erlangen, um Klimawandel bezogene Fehlinformationen in Sozialen Medien und im Web entlarven zu können! </a:t>
            </a:r>
            <a:endParaRPr b="0" i="0" sz="1400" u="none" cap="none" strike="noStrike">
              <a:solidFill>
                <a:srgbClr val="000000"/>
              </a:solidFill>
              <a:latin typeface="Arial"/>
              <a:ea typeface="Arial"/>
              <a:cs typeface="Arial"/>
              <a:sym typeface="Arial"/>
            </a:endParaRPr>
          </a:p>
        </p:txBody>
      </p:sp>
      <p:sp>
        <p:nvSpPr>
          <p:cNvPr id="743" name="Google Shape;743;p36"/>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37"/>
          <p:cNvSpPr txBox="1"/>
          <p:nvPr>
            <p:ph idx="1" type="body"/>
          </p:nvPr>
        </p:nvSpPr>
        <p:spPr>
          <a:xfrm>
            <a:off x="676800" y="1094400"/>
            <a:ext cx="6765925" cy="3672863"/>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rPr b="1" i="0" lang="de-DE" u="none" strike="noStrike">
                <a:solidFill>
                  <a:srgbClr val="000000"/>
                </a:solidFill>
              </a:rPr>
              <a:t>Strategien zur kritischen Bewertung von Inhalten in sozialen Medien</a:t>
            </a:r>
            <a:endParaRPr b="0" i="0" u="none" strike="noStrike">
              <a:solidFill>
                <a:srgbClr val="000000"/>
              </a:solidFill>
            </a:endParaRPr>
          </a:p>
          <a:p>
            <a:pPr indent="-192881" lvl="0" marL="192881" rtl="0" algn="l">
              <a:lnSpc>
                <a:spcPct val="90000"/>
              </a:lnSpc>
              <a:spcBef>
                <a:spcPts val="788"/>
              </a:spcBef>
              <a:spcAft>
                <a:spcPts val="0"/>
              </a:spcAft>
              <a:buClr>
                <a:srgbClr val="000000"/>
              </a:buClr>
              <a:buSzPts val="1800"/>
              <a:buFont typeface="Arial"/>
              <a:buChar char="•"/>
            </a:pPr>
            <a:r>
              <a:rPr b="1" i="0" lang="de-DE" u="none" strike="noStrike">
                <a:solidFill>
                  <a:srgbClr val="000000"/>
                </a:solidFill>
              </a:rPr>
              <a:t>"Augen-auf-beim-Kauf" Haltung</a:t>
            </a:r>
            <a:r>
              <a:rPr b="0" i="0" lang="de-DE" u="none" strike="noStrike">
                <a:solidFill>
                  <a:srgbClr val="000000"/>
                </a:solidFill>
              </a:rPr>
              <a:t>: Informationen mit Vorsicht konsumieren und prüfen</a:t>
            </a:r>
            <a:endParaRPr/>
          </a:p>
          <a:p>
            <a:pPr indent="-192881" lvl="0" marL="192881" rtl="0" algn="l">
              <a:lnSpc>
                <a:spcPct val="90000"/>
              </a:lnSpc>
              <a:spcBef>
                <a:spcPts val="788"/>
              </a:spcBef>
              <a:spcAft>
                <a:spcPts val="0"/>
              </a:spcAft>
              <a:buClr>
                <a:srgbClr val="000000"/>
              </a:buClr>
              <a:buSzPts val="1800"/>
              <a:buFont typeface="Arial"/>
              <a:buChar char="•"/>
            </a:pPr>
            <a:r>
              <a:rPr b="1" i="0" lang="de-DE" u="none" strike="noStrike">
                <a:solidFill>
                  <a:srgbClr val="000000"/>
                </a:solidFill>
              </a:rPr>
              <a:t>Langsames Lesen &amp; Nachdenken</a:t>
            </a:r>
            <a:r>
              <a:rPr b="0" i="0" lang="de-DE" u="none" strike="noStrike">
                <a:solidFill>
                  <a:srgbClr val="000000"/>
                </a:solidFill>
              </a:rPr>
              <a:t>: Plausibilität im Vergleich zu Alternativen bewerten</a:t>
            </a:r>
            <a:endParaRPr/>
          </a:p>
          <a:p>
            <a:pPr indent="-192881" lvl="0" marL="192881" rtl="0" algn="l">
              <a:lnSpc>
                <a:spcPct val="90000"/>
              </a:lnSpc>
              <a:spcBef>
                <a:spcPts val="788"/>
              </a:spcBef>
              <a:spcAft>
                <a:spcPts val="0"/>
              </a:spcAft>
              <a:buClr>
                <a:srgbClr val="000000"/>
              </a:buClr>
              <a:buSzPts val="1800"/>
              <a:buFont typeface="Arial"/>
              <a:buChar char="•"/>
            </a:pPr>
            <a:r>
              <a:rPr b="1" i="0" lang="de-DE" u="none" strike="noStrike">
                <a:solidFill>
                  <a:srgbClr val="000000"/>
                </a:solidFill>
              </a:rPr>
              <a:t>Quellenbewertung</a:t>
            </a:r>
            <a:r>
              <a:rPr b="0" i="0" lang="de-DE" u="none" strike="noStrike">
                <a:solidFill>
                  <a:srgbClr val="000000"/>
                </a:solidFill>
              </a:rPr>
              <a:t>: Vorgeschichte, Fachwissen und Motive der Quelle berücksichtigen</a:t>
            </a:r>
            <a:endParaRPr/>
          </a:p>
          <a:p>
            <a:pPr indent="-192881" lvl="0" marL="192881" rtl="0" algn="l">
              <a:lnSpc>
                <a:spcPct val="90000"/>
              </a:lnSpc>
              <a:spcBef>
                <a:spcPts val="788"/>
              </a:spcBef>
              <a:spcAft>
                <a:spcPts val="0"/>
              </a:spcAft>
              <a:buClr>
                <a:srgbClr val="000000"/>
              </a:buClr>
              <a:buSzPts val="1800"/>
              <a:buFont typeface="Arial"/>
              <a:buChar char="•"/>
            </a:pPr>
            <a:r>
              <a:rPr b="1" i="0" lang="de-DE" u="none" strike="noStrike">
                <a:solidFill>
                  <a:srgbClr val="000000"/>
                </a:solidFill>
              </a:rPr>
              <a:t>Behauptungen querlesen</a:t>
            </a:r>
            <a:r>
              <a:rPr b="0" i="0" lang="de-DE" u="none" strike="noStrike">
                <a:solidFill>
                  <a:srgbClr val="000000"/>
                </a:solidFill>
              </a:rPr>
              <a:t>: Andere Quellen nutzen, um die Glaubwürdigkeit zu prüfen</a:t>
            </a:r>
            <a:endParaRPr/>
          </a:p>
          <a:p>
            <a:pPr indent="0" lvl="0" marL="0" rtl="0" algn="l">
              <a:lnSpc>
                <a:spcPct val="90000"/>
              </a:lnSpc>
              <a:spcBef>
                <a:spcPts val="788"/>
              </a:spcBef>
              <a:spcAft>
                <a:spcPts val="0"/>
              </a:spcAft>
              <a:buSzPts val="1400"/>
              <a:buNone/>
            </a:pPr>
            <a:r>
              <a:rPr lang="de-DE" sz="1100">
                <a:solidFill>
                  <a:srgbClr val="000000"/>
                </a:solidFill>
              </a:rPr>
              <a:t>(Lewandowsky et al., 2020)</a:t>
            </a:r>
            <a:endParaRPr b="0" i="0" sz="1100" u="none" strike="noStrike">
              <a:solidFill>
                <a:srgbClr val="000000"/>
              </a:solidFill>
            </a:endParaRPr>
          </a:p>
        </p:txBody>
      </p:sp>
      <p:sp>
        <p:nvSpPr>
          <p:cNvPr id="750" name="Google Shape;750;p3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51" name="Google Shape;751;p37"/>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Einfache Schritte zu mehr</a:t>
            </a:r>
            <a:br>
              <a:rPr lang="de-DE"/>
            </a:br>
            <a:r>
              <a:rPr lang="de-DE"/>
              <a:t>(wissenschaftlicher) Medienkompetenz</a:t>
            </a:r>
            <a:endParaRPr/>
          </a:p>
        </p:txBody>
      </p:sp>
      <p:graphicFrame>
        <p:nvGraphicFramePr>
          <p:cNvPr id="752" name="Google Shape;752;p37"/>
          <p:cNvGraphicFramePr/>
          <p:nvPr/>
        </p:nvGraphicFramePr>
        <p:xfrm>
          <a:off x="685800" y="2505075"/>
          <a:ext cx="3000000" cy="3000000"/>
        </p:xfrm>
        <a:graphic>
          <a:graphicData uri="http://schemas.openxmlformats.org/drawingml/2006/table">
            <a:tbl>
              <a:tblPr>
                <a:noFill/>
                <a:tableStyleId>{ACF03992-76C8-45AC-87D0-46E29E98A1B3}</a:tableStyleId>
              </a:tblPr>
              <a:tblGrid>
                <a:gridCol w="6961200"/>
              </a:tblGrid>
              <a:tr h="177800">
                <a:tc>
                  <a:txBody>
                    <a:bodyPr/>
                    <a:lstStyle/>
                    <a:p>
                      <a:pPr indent="0" lvl="0" marL="0" marR="0" rtl="0" algn="l">
                        <a:lnSpc>
                          <a:spcPct val="78479"/>
                        </a:lnSpc>
                        <a:spcBef>
                          <a:spcPts val="0"/>
                        </a:spcBef>
                        <a:spcAft>
                          <a:spcPts val="0"/>
                        </a:spcAft>
                        <a:buClr>
                          <a:srgbClr val="000000"/>
                        </a:buClr>
                        <a:buSzPts val="1013"/>
                        <a:buFont typeface="Arial"/>
                        <a:buNone/>
                      </a:pPr>
                      <a:r>
                        <a:t/>
                      </a:r>
                      <a:endParaRPr sz="1013" u="none" cap="none" strike="noStrike">
                        <a:latin typeface="Times"/>
                        <a:ea typeface="Times"/>
                        <a:cs typeface="Times"/>
                        <a:sym typeface="Times"/>
                      </a:endParaRPr>
                    </a:p>
                  </a:txBody>
                  <a:tcPr marT="0" marB="0" marR="47625" marL="476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8"/>
          <p:cNvSpPr txBox="1"/>
          <p:nvPr>
            <p:ph idx="1" type="body"/>
          </p:nvPr>
        </p:nvSpPr>
        <p:spPr>
          <a:xfrm>
            <a:off x="669600" y="1261872"/>
            <a:ext cx="2960896" cy="1368151"/>
          </a:xfrm>
          <a:prstGeom prst="rect">
            <a:avLst/>
          </a:prstGeom>
          <a:noFill/>
          <a:ln>
            <a:noFill/>
          </a:ln>
        </p:spPr>
        <p:txBody>
          <a:bodyPr anchorCtr="0" anchor="t" bIns="45700" lIns="91425" spcFirstLastPara="1" rIns="91425" wrap="square" tIns="45700">
            <a:noAutofit/>
          </a:bodyPr>
          <a:lstStyle/>
          <a:p>
            <a:pPr indent="-4763" lvl="0" marL="4763" rtl="0" algn="ctr">
              <a:lnSpc>
                <a:spcPct val="90000"/>
              </a:lnSpc>
              <a:spcBef>
                <a:spcPts val="0"/>
              </a:spcBef>
              <a:spcAft>
                <a:spcPts val="0"/>
              </a:spcAft>
              <a:buSzPts val="1400"/>
              <a:buNone/>
            </a:pPr>
            <a:r>
              <a:rPr lang="de-DE"/>
              <a:t>Fähigkeit, bewusst und verantwortungsvoll mit analogen und digiateln Medien umgehen zu können </a:t>
            </a:r>
            <a:r>
              <a:rPr lang="de-DE" sz="1100"/>
              <a:t>(KMK, 2016)</a:t>
            </a:r>
            <a:endParaRPr/>
          </a:p>
        </p:txBody>
      </p:sp>
      <p:sp>
        <p:nvSpPr>
          <p:cNvPr id="759" name="Google Shape;759;p3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60" name="Google Shape;760;p38"/>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Aufbau von Medienkompetenz? </a:t>
            </a:r>
            <a:endParaRPr/>
          </a:p>
        </p:txBody>
      </p:sp>
      <p:grpSp>
        <p:nvGrpSpPr>
          <p:cNvPr id="761" name="Google Shape;761;p38"/>
          <p:cNvGrpSpPr/>
          <p:nvPr/>
        </p:nvGrpSpPr>
        <p:grpSpPr>
          <a:xfrm>
            <a:off x="3871757" y="1238414"/>
            <a:ext cx="3776309" cy="3596484"/>
            <a:chOff x="91845" y="1757"/>
            <a:chExt cx="3776309" cy="3596484"/>
          </a:xfrm>
        </p:grpSpPr>
        <p:sp>
          <p:nvSpPr>
            <p:cNvPr id="762" name="Google Shape;762;p38"/>
            <p:cNvSpPr/>
            <p:nvPr/>
          </p:nvSpPr>
          <p:spPr>
            <a:xfrm>
              <a:off x="91845" y="1757"/>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8"/>
            <p:cNvSpPr txBox="1"/>
            <p:nvPr/>
          </p:nvSpPr>
          <p:spPr>
            <a:xfrm>
              <a:off x="91845" y="1757"/>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Suchen, Verarbeiten und Aufbewahren</a:t>
              </a:r>
              <a:r>
                <a:rPr b="0" i="0" lang="de-DE" sz="1000" u="none" cap="none" strike="noStrike">
                  <a:solidFill>
                    <a:schemeClr val="lt1"/>
                  </a:solidFill>
                  <a:latin typeface="Arial"/>
                  <a:ea typeface="Arial"/>
                  <a:cs typeface="Arial"/>
                  <a:sym typeface="Arial"/>
                </a:rPr>
                <a:t>: z.B. Suchstrategien entwickeln, Informationen kritisch bewerten, Daten strukturiert aufbewahren</a:t>
              </a:r>
              <a:endParaRPr b="0" i="0" sz="1000" u="none" cap="none" strike="noStrike">
                <a:solidFill>
                  <a:schemeClr val="lt1"/>
                </a:solidFill>
                <a:latin typeface="Arial"/>
                <a:ea typeface="Arial"/>
                <a:cs typeface="Arial"/>
                <a:sym typeface="Arial"/>
              </a:endParaRPr>
            </a:p>
          </p:txBody>
        </p:sp>
        <p:sp>
          <p:nvSpPr>
            <p:cNvPr id="764" name="Google Shape;764;p38"/>
            <p:cNvSpPr/>
            <p:nvPr/>
          </p:nvSpPr>
          <p:spPr>
            <a:xfrm>
              <a:off x="2069912" y="1757"/>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8"/>
            <p:cNvSpPr txBox="1"/>
            <p:nvPr/>
          </p:nvSpPr>
          <p:spPr>
            <a:xfrm>
              <a:off x="2069912" y="1757"/>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Kommunizieren</a:t>
              </a:r>
              <a:r>
                <a:rPr b="0" i="0" lang="de-DE" sz="1000" u="none" cap="none" strike="noStrike">
                  <a:solidFill>
                    <a:schemeClr val="lt1"/>
                  </a:solidFill>
                  <a:latin typeface="Arial"/>
                  <a:ea typeface="Arial"/>
                  <a:cs typeface="Arial"/>
                  <a:sym typeface="Arial"/>
                </a:rPr>
                <a:t>: z.B. adäquate Kommunikationsmöglichkeiten auswählen, Verhaltensregeln anwenden</a:t>
              </a:r>
              <a:endParaRPr b="0" i="0" sz="1000" u="none" cap="none" strike="noStrike">
                <a:solidFill>
                  <a:schemeClr val="lt1"/>
                </a:solidFill>
                <a:latin typeface="Arial"/>
                <a:ea typeface="Arial"/>
                <a:cs typeface="Arial"/>
                <a:sym typeface="Arial"/>
              </a:endParaRPr>
            </a:p>
          </p:txBody>
        </p:sp>
        <p:sp>
          <p:nvSpPr>
            <p:cNvPr id="766" name="Google Shape;766;p38"/>
            <p:cNvSpPr/>
            <p:nvPr/>
          </p:nvSpPr>
          <p:spPr>
            <a:xfrm>
              <a:off x="91845" y="1260527"/>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8"/>
            <p:cNvSpPr txBox="1"/>
            <p:nvPr/>
          </p:nvSpPr>
          <p:spPr>
            <a:xfrm>
              <a:off x="91845" y="1260527"/>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Produzieren und Präsentieren</a:t>
              </a:r>
              <a:r>
                <a:rPr b="0" i="0" lang="de-DE" sz="1000" u="none" cap="none" strike="noStrike">
                  <a:solidFill>
                    <a:schemeClr val="lt1"/>
                  </a:solidFill>
                  <a:latin typeface="Arial"/>
                  <a:ea typeface="Arial"/>
                  <a:cs typeface="Arial"/>
                  <a:sym typeface="Arial"/>
                </a:rPr>
                <a:t>: z.B. Bearbeitungswerkzeuge nutzen</a:t>
              </a:r>
              <a:endParaRPr b="0" i="0" sz="1000" u="none" cap="none" strike="noStrike">
                <a:solidFill>
                  <a:schemeClr val="lt1"/>
                </a:solidFill>
                <a:latin typeface="Arial"/>
                <a:ea typeface="Arial"/>
                <a:cs typeface="Arial"/>
                <a:sym typeface="Arial"/>
              </a:endParaRPr>
            </a:p>
          </p:txBody>
        </p:sp>
        <p:sp>
          <p:nvSpPr>
            <p:cNvPr id="768" name="Google Shape;768;p38"/>
            <p:cNvSpPr/>
            <p:nvPr/>
          </p:nvSpPr>
          <p:spPr>
            <a:xfrm>
              <a:off x="2069912" y="1260527"/>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8"/>
            <p:cNvSpPr txBox="1"/>
            <p:nvPr/>
          </p:nvSpPr>
          <p:spPr>
            <a:xfrm>
              <a:off x="2069912" y="1260527"/>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Schützen und sicher Agieren</a:t>
              </a:r>
              <a:r>
                <a:rPr b="0" i="0" lang="de-DE" sz="1000" u="none" cap="none" strike="noStrike">
                  <a:solidFill>
                    <a:schemeClr val="lt1"/>
                  </a:solidFill>
                  <a:latin typeface="Arial"/>
                  <a:ea typeface="Arial"/>
                  <a:cs typeface="Arial"/>
                  <a:sym typeface="Arial"/>
                </a:rPr>
                <a:t>: z. B. Gefahren und Risiken kennen, Privatsphäre und Gesundheit schützen</a:t>
              </a:r>
              <a:endParaRPr b="0" i="0" sz="1000" u="none" cap="none" strike="noStrike">
                <a:solidFill>
                  <a:schemeClr val="lt1"/>
                </a:solidFill>
                <a:latin typeface="Arial"/>
                <a:ea typeface="Arial"/>
                <a:cs typeface="Arial"/>
                <a:sym typeface="Arial"/>
              </a:endParaRPr>
            </a:p>
          </p:txBody>
        </p:sp>
        <p:sp>
          <p:nvSpPr>
            <p:cNvPr id="770" name="Google Shape;770;p38"/>
            <p:cNvSpPr/>
            <p:nvPr/>
          </p:nvSpPr>
          <p:spPr>
            <a:xfrm>
              <a:off x="91845" y="2519296"/>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8"/>
            <p:cNvSpPr txBox="1"/>
            <p:nvPr/>
          </p:nvSpPr>
          <p:spPr>
            <a:xfrm>
              <a:off x="91845" y="2519296"/>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Problemlösen und Handeln</a:t>
              </a:r>
              <a:r>
                <a:rPr b="0" i="0" lang="de-DE" sz="1000" u="none" cap="none" strike="noStrike">
                  <a:solidFill>
                    <a:schemeClr val="lt1"/>
                  </a:solidFill>
                  <a:latin typeface="Arial"/>
                  <a:ea typeface="Arial"/>
                  <a:cs typeface="Arial"/>
                  <a:sym typeface="Arial"/>
                </a:rPr>
                <a:t>: z.B. passende Werkezuge zur Problemlösung auswählen</a:t>
              </a:r>
              <a:endParaRPr b="0" i="0" sz="1000" u="none" cap="none" strike="noStrike">
                <a:solidFill>
                  <a:schemeClr val="lt1"/>
                </a:solidFill>
                <a:latin typeface="Arial"/>
                <a:ea typeface="Arial"/>
                <a:cs typeface="Arial"/>
                <a:sym typeface="Arial"/>
              </a:endParaRPr>
            </a:p>
          </p:txBody>
        </p:sp>
        <p:sp>
          <p:nvSpPr>
            <p:cNvPr id="772" name="Google Shape;772;p38"/>
            <p:cNvSpPr/>
            <p:nvPr/>
          </p:nvSpPr>
          <p:spPr>
            <a:xfrm>
              <a:off x="2069912" y="2519296"/>
              <a:ext cx="1798242" cy="1078945"/>
            </a:xfrm>
            <a:prstGeom prst="rect">
              <a:avLst/>
            </a:prstGeom>
            <a:solidFill>
              <a:srgbClr val="8F5D2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8"/>
            <p:cNvSpPr txBox="1"/>
            <p:nvPr/>
          </p:nvSpPr>
          <p:spPr>
            <a:xfrm>
              <a:off x="2069912" y="2519296"/>
              <a:ext cx="1798242" cy="107894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Arial"/>
                <a:buNone/>
              </a:pPr>
              <a:r>
                <a:rPr b="1" i="0" lang="de-DE" sz="1000" u="none" cap="none" strike="noStrike">
                  <a:solidFill>
                    <a:schemeClr val="lt1"/>
                  </a:solidFill>
                  <a:latin typeface="Arial"/>
                  <a:ea typeface="Arial"/>
                  <a:cs typeface="Arial"/>
                  <a:sym typeface="Arial"/>
                </a:rPr>
                <a:t>Analysieren und Reflektieren</a:t>
              </a:r>
              <a:r>
                <a:rPr b="0" i="0" lang="de-DE" sz="1000" u="none" cap="none" strike="noStrike">
                  <a:solidFill>
                    <a:schemeClr val="lt1"/>
                  </a:solidFill>
                  <a:latin typeface="Arial"/>
                  <a:ea typeface="Arial"/>
                  <a:cs typeface="Arial"/>
                  <a:sym typeface="Arial"/>
                </a:rPr>
                <a:t>: z.B. Bedeutung von Medien für Meinungsbildung reflektieren</a:t>
              </a:r>
              <a:endParaRPr b="0" i="0" sz="1000" u="none" cap="none" strike="noStrike">
                <a:solidFill>
                  <a:schemeClr val="lt1"/>
                </a:solidFill>
                <a:latin typeface="Arial"/>
                <a:ea typeface="Arial"/>
                <a:cs typeface="Arial"/>
                <a:sym typeface="Arial"/>
              </a:endParaRPr>
            </a:p>
          </p:txBody>
        </p:sp>
      </p:grpSp>
      <p:pic>
        <p:nvPicPr>
          <p:cNvPr descr="Ein Bild, das Text, Screenshot, Design enthält.&#10;&#10;KI-generierte Inhalte können fehlerhaft sein." id="774" name="Google Shape;774;p38"/>
          <p:cNvPicPr preferRelativeResize="0"/>
          <p:nvPr/>
        </p:nvPicPr>
        <p:blipFill rotWithShape="1">
          <a:blip r:embed="rId3">
            <a:alphaModFix/>
          </a:blip>
          <a:srcRect b="0" l="1461" r="1461" t="0"/>
          <a:stretch/>
        </p:blipFill>
        <p:spPr>
          <a:xfrm>
            <a:off x="1438513" y="2826712"/>
            <a:ext cx="1423070" cy="1940551"/>
          </a:xfrm>
          <a:prstGeom prst="rect">
            <a:avLst/>
          </a:prstGeom>
          <a:noFill/>
          <a:ln>
            <a:noFill/>
          </a:ln>
          <a:effectLst>
            <a:outerShdw blurRad="50800" rotWithShape="0" algn="tr" dir="8100000" dist="381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9"/>
          <p:cNvSpPr txBox="1"/>
          <p:nvPr>
            <p:ph idx="1" type="body"/>
          </p:nvPr>
        </p:nvSpPr>
        <p:spPr>
          <a:xfrm>
            <a:off x="669600" y="1094400"/>
            <a:ext cx="6926736" cy="3600000"/>
          </a:xfrm>
          <a:prstGeom prst="rect">
            <a:avLst/>
          </a:prstGeom>
          <a:noFill/>
          <a:ln>
            <a:noFill/>
          </a:ln>
        </p:spPr>
        <p:txBody>
          <a:bodyPr anchorCtr="0" anchor="t" bIns="0" lIns="0" spcFirstLastPara="1" rIns="0" wrap="square" tIns="0">
            <a:normAutofit/>
          </a:bodyPr>
          <a:lstStyle/>
          <a:p>
            <a:pPr indent="-4763" lvl="0" marL="4763" rtl="0" algn="l">
              <a:lnSpc>
                <a:spcPct val="90000"/>
              </a:lnSpc>
              <a:spcBef>
                <a:spcPts val="0"/>
              </a:spcBef>
              <a:spcAft>
                <a:spcPts val="0"/>
              </a:spcAft>
              <a:buSzPts val="1400"/>
              <a:buNone/>
            </a:pPr>
            <a:r>
              <a:rPr lang="de-DE" sz="1300">
                <a:solidFill>
                  <a:schemeClr val="dk1"/>
                </a:solidFill>
              </a:rPr>
              <a:t>Verschiedene Ansätze sind denkbar, sicherlich ist kein Ansatz alleine zielführend, sondern womöglich eine Kombination.</a:t>
            </a:r>
            <a:endParaRPr/>
          </a:p>
          <a:p>
            <a:pPr indent="-4763" lvl="0" marL="4763" rtl="0" algn="l">
              <a:lnSpc>
                <a:spcPct val="90000"/>
              </a:lnSpc>
              <a:spcBef>
                <a:spcPts val="788"/>
              </a:spcBef>
              <a:spcAft>
                <a:spcPts val="0"/>
              </a:spcAft>
              <a:buSzPts val="1400"/>
              <a:buNone/>
            </a:pPr>
            <a:r>
              <a:rPr b="1" lang="de-DE" sz="1300">
                <a:solidFill>
                  <a:schemeClr val="dk1"/>
                </a:solidFill>
              </a:rPr>
              <a:t>Ausgangslage: </a:t>
            </a:r>
            <a:r>
              <a:rPr lang="de-DE" sz="1300">
                <a:solidFill>
                  <a:schemeClr val="dk1"/>
                </a:solidFill>
              </a:rPr>
              <a:t>Grundlegendes Fachwissen über Ursachen, Folgen, Lösungen sowie Betroffenheiten im Kontext des Klimawandels</a:t>
            </a:r>
            <a:endParaRPr/>
          </a:p>
          <a:p>
            <a:pPr indent="0" lvl="0" marL="0" rtl="0" algn="l">
              <a:lnSpc>
                <a:spcPct val="90000"/>
              </a:lnSpc>
              <a:spcBef>
                <a:spcPts val="788"/>
              </a:spcBef>
              <a:spcAft>
                <a:spcPts val="0"/>
              </a:spcAft>
              <a:buSzPts val="1400"/>
              <a:buNone/>
            </a:pPr>
            <a:r>
              <a:t/>
            </a:r>
            <a:endParaRPr sz="1300">
              <a:solidFill>
                <a:schemeClr val="dk1"/>
              </a:solidFill>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warum und wie Wissenschaftsleugnung geschieht</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und welchen Expert*innen vertraut werden kann</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Klimaforschung in den Medien transformiert wird</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soziale Medien funktionieren</a:t>
            </a:r>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a:p>
            <a:pPr indent="-192881" lvl="0" marL="192881" rtl="0" algn="l">
              <a:lnSpc>
                <a:spcPct val="90000"/>
              </a:lnSpc>
              <a:spcBef>
                <a:spcPts val="788"/>
              </a:spcBef>
              <a:spcAft>
                <a:spcPts val="0"/>
              </a:spcAft>
              <a:buSzPts val="1400"/>
              <a:buNone/>
            </a:pPr>
            <a:r>
              <a:rPr lang="de-DE" sz="1300">
                <a:solidFill>
                  <a:schemeClr val="dk1"/>
                </a:solidFill>
              </a:rPr>
              <a:t>(Höttecke 2021, Höttecke &amp; Allchin, 2020; Kresin et al., 2024)</a:t>
            </a:r>
            <a:endParaRPr/>
          </a:p>
          <a:p>
            <a:pPr indent="-192881" lvl="0" marL="192881" rtl="0" algn="l">
              <a:lnSpc>
                <a:spcPct val="90000"/>
              </a:lnSpc>
              <a:spcBef>
                <a:spcPts val="788"/>
              </a:spcBef>
              <a:spcAft>
                <a:spcPts val="0"/>
              </a:spcAft>
              <a:buSzPts val="1400"/>
              <a:buNone/>
            </a:pPr>
            <a:r>
              <a:t/>
            </a:r>
            <a:endParaRPr sz="1300">
              <a:solidFill>
                <a:schemeClr val="dk1"/>
              </a:solidFill>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p:txBody>
      </p:sp>
      <p:sp>
        <p:nvSpPr>
          <p:cNvPr id="781" name="Google Shape;781;p3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82" name="Google Shape;782;p39"/>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Wissenschaftliche Medienkompetenz fördern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4"/>
          <p:cNvPicPr preferRelativeResize="0"/>
          <p:nvPr/>
        </p:nvPicPr>
        <p:blipFill rotWithShape="1">
          <a:blip r:embed="rId3">
            <a:alphaModFix/>
          </a:blip>
          <a:srcRect b="0" l="0" r="0" t="54702"/>
          <a:stretch/>
        </p:blipFill>
        <p:spPr>
          <a:xfrm>
            <a:off x="-480889" y="1126434"/>
            <a:ext cx="5645896" cy="1592579"/>
          </a:xfrm>
          <a:prstGeom prst="rect">
            <a:avLst/>
          </a:prstGeom>
          <a:noFill/>
          <a:ln>
            <a:noFill/>
          </a:ln>
        </p:spPr>
      </p:pic>
      <p:sp>
        <p:nvSpPr>
          <p:cNvPr id="432" name="Google Shape;432;p4"/>
          <p:cNvSpPr/>
          <p:nvPr/>
        </p:nvSpPr>
        <p:spPr>
          <a:xfrm>
            <a:off x="242456" y="3795531"/>
            <a:ext cx="4085732" cy="12464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500"/>
              <a:buFont typeface="Arial"/>
              <a:buNone/>
            </a:pPr>
            <a:r>
              <a:rPr b="0" i="0" lang="de-DE" sz="1500" u="none" cap="none" strike="noStrike">
                <a:solidFill>
                  <a:srgbClr val="4A4A4A"/>
                </a:solidFill>
                <a:latin typeface="Roboto"/>
                <a:ea typeface="Roboto"/>
                <a:cs typeface="Roboto"/>
                <a:sym typeface="Roboto"/>
              </a:rPr>
              <a:t>„Statt einseitig die Anpassung des privaten Konsums zu predigen, muss eine wirksame Klimabildung und –kommunikation daher die Bedeutung politischer Entscheidungen für den Klimaschutz vermitteln..“</a:t>
            </a:r>
            <a:endParaRPr b="0" i="0" sz="1500" u="none" cap="none" strike="noStrike">
              <a:solidFill>
                <a:srgbClr val="000000"/>
              </a:solidFill>
              <a:latin typeface="Calibri"/>
              <a:ea typeface="Calibri"/>
              <a:cs typeface="Calibri"/>
              <a:sym typeface="Calibri"/>
            </a:endParaRPr>
          </a:p>
        </p:txBody>
      </p:sp>
      <p:sp>
        <p:nvSpPr>
          <p:cNvPr id="433" name="Google Shape;433;p4"/>
          <p:cNvSpPr/>
          <p:nvPr/>
        </p:nvSpPr>
        <p:spPr>
          <a:xfrm>
            <a:off x="242456" y="4485189"/>
            <a:ext cx="3669075" cy="299104"/>
          </a:xfrm>
          <a:prstGeom prst="rect">
            <a:avLst/>
          </a:prstGeom>
          <a:solidFill>
            <a:schemeClr val="accent1">
              <a:alpha val="2000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34" name="Google Shape;434;p4"/>
          <p:cNvSpPr txBox="1"/>
          <p:nvPr/>
        </p:nvSpPr>
        <p:spPr>
          <a:xfrm>
            <a:off x="332862" y="3439561"/>
            <a:ext cx="731597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de-DE" sz="2400" u="none" cap="none" strike="noStrike">
                <a:solidFill>
                  <a:srgbClr val="0070C0"/>
                </a:solidFill>
                <a:latin typeface="Calibri"/>
                <a:ea typeface="Calibri"/>
                <a:cs typeface="Calibri"/>
                <a:sym typeface="Calibri"/>
              </a:rPr>
              <a:t>-&gt; „Politik - der blinde Fleck der Klimabildung“</a:t>
            </a:r>
            <a:endParaRPr b="0" i="0" sz="1400" u="none" cap="none" strike="noStrike">
              <a:solidFill>
                <a:srgbClr val="000000"/>
              </a:solidFill>
              <a:latin typeface="Arial"/>
              <a:ea typeface="Arial"/>
              <a:cs typeface="Arial"/>
              <a:sym typeface="Arial"/>
            </a:endParaRPr>
          </a:p>
        </p:txBody>
      </p:sp>
      <p:sp>
        <p:nvSpPr>
          <p:cNvPr id="435" name="Google Shape;435;p4"/>
          <p:cNvSpPr txBox="1"/>
          <p:nvPr/>
        </p:nvSpPr>
        <p:spPr>
          <a:xfrm>
            <a:off x="1335625" y="1508816"/>
            <a:ext cx="1006433" cy="3000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36" name="Google Shape;436;p4"/>
          <p:cNvSpPr txBox="1"/>
          <p:nvPr/>
        </p:nvSpPr>
        <p:spPr>
          <a:xfrm>
            <a:off x="4459218" y="3903588"/>
            <a:ext cx="4085732" cy="784830"/>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Calibri"/>
                <a:ea typeface="Calibri"/>
                <a:cs typeface="Calibri"/>
                <a:sym typeface="Calibri"/>
              </a:rPr>
              <a:t>Link: </a:t>
            </a:r>
            <a:r>
              <a:rPr b="0" i="0" lang="de-DE" sz="1500" u="sng" cap="none" strike="noStrike">
                <a:solidFill>
                  <a:srgbClr val="000000"/>
                </a:solidFill>
                <a:latin typeface="Calibri"/>
                <a:ea typeface="Calibri"/>
                <a:cs typeface="Calibri"/>
                <a:sym typeface="Calibri"/>
                <a:hlinkClick r:id="rId4">
                  <a:extLst>
                    <a:ext uri="{A12FA001-AC4F-418D-AE19-62706E023703}">
                      <ahyp:hlinkClr val="tx"/>
                    </a:ext>
                  </a:extLst>
                </a:hlinkClick>
              </a:rPr>
              <a:t>www.klimafakten.de/kommunikation/politik-der-blinde-fleck-der-klimabildung</a:t>
            </a:r>
            <a:r>
              <a:rPr b="0" i="0" lang="de-DE" sz="1500" u="none" cap="none" strike="noStrike">
                <a:solidFill>
                  <a:srgbClr val="000000"/>
                </a:solidFill>
                <a:latin typeface="Calibri"/>
                <a:ea typeface="Calibri"/>
                <a:cs typeface="Calibri"/>
                <a:sym typeface="Calibri"/>
              </a:rPr>
              <a:t>  oder </a:t>
            </a:r>
            <a:r>
              <a:rPr b="0" i="0" lang="de-DE" sz="1500" u="sng" cap="none" strike="noStrike">
                <a:solidFill>
                  <a:srgbClr val="000000"/>
                </a:solidFill>
                <a:latin typeface="Calibri"/>
                <a:ea typeface="Calibri"/>
                <a:cs typeface="Calibri"/>
                <a:sym typeface="Calibri"/>
                <a:hlinkClick r:id="rId5">
                  <a:extLst>
                    <a:ext uri="{A12FA001-AC4F-418D-AE19-62706E023703}">
                      <ahyp:hlinkClr val="tx"/>
                    </a:ext>
                  </a:extLst>
                </a:hlinkClick>
              </a:rPr>
              <a:t>www.t1p.de/klibi</a:t>
            </a:r>
            <a:endParaRPr b="0" i="0" sz="1500" u="none" cap="none" strike="noStrike">
              <a:solidFill>
                <a:srgbClr val="000000"/>
              </a:solidFill>
              <a:latin typeface="Calibri"/>
              <a:ea typeface="Calibri"/>
              <a:cs typeface="Calibri"/>
              <a:sym typeface="Calibri"/>
            </a:endParaRPr>
          </a:p>
        </p:txBody>
      </p:sp>
      <p:pic>
        <p:nvPicPr>
          <p:cNvPr id="437" name="Google Shape;437;p4"/>
          <p:cNvPicPr preferRelativeResize="0"/>
          <p:nvPr/>
        </p:nvPicPr>
        <p:blipFill rotWithShape="1">
          <a:blip r:embed="rId6">
            <a:alphaModFix/>
          </a:blip>
          <a:srcRect b="0" l="0" r="0" t="0"/>
          <a:stretch/>
        </p:blipFill>
        <p:spPr>
          <a:xfrm>
            <a:off x="7997262" y="4143094"/>
            <a:ext cx="1095375" cy="1095375"/>
          </a:xfrm>
          <a:prstGeom prst="rect">
            <a:avLst/>
          </a:prstGeom>
          <a:noFill/>
          <a:ln>
            <a:noFill/>
          </a:ln>
        </p:spPr>
      </p:pic>
      <p:sp>
        <p:nvSpPr>
          <p:cNvPr id="438" name="Google Shape;438;p4"/>
          <p:cNvSpPr/>
          <p:nvPr/>
        </p:nvSpPr>
        <p:spPr>
          <a:xfrm>
            <a:off x="6199909" y="4610524"/>
            <a:ext cx="730979" cy="394975"/>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FFFFFF"/>
                </a:solidFill>
                <a:latin typeface="Calibri"/>
                <a:ea typeface="Calibri"/>
                <a:cs typeface="Calibri"/>
                <a:sym typeface="Calibri"/>
              </a:rPr>
              <a:t>oder</a:t>
            </a:r>
            <a:endParaRPr b="0" i="0" sz="1400" u="none" cap="none" strike="noStrike">
              <a:solidFill>
                <a:srgbClr val="000000"/>
              </a:solidFill>
              <a:latin typeface="Arial"/>
              <a:ea typeface="Arial"/>
              <a:cs typeface="Arial"/>
              <a:sym typeface="Arial"/>
            </a:endParaRPr>
          </a:p>
        </p:txBody>
      </p:sp>
      <p:sp>
        <p:nvSpPr>
          <p:cNvPr id="439" name="Google Shape;439;p4"/>
          <p:cNvSpPr txBox="1"/>
          <p:nvPr/>
        </p:nvSpPr>
        <p:spPr>
          <a:xfrm>
            <a:off x="242456" y="204464"/>
            <a:ext cx="6858000" cy="3705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000000"/>
              </a:buClr>
              <a:buSzPts val="2100"/>
              <a:buFont typeface="Arial"/>
              <a:buNone/>
            </a:pPr>
            <a:r>
              <a:rPr b="1" i="0" lang="de-DE" sz="2100" u="sng" cap="none" strike="noStrike">
                <a:solidFill>
                  <a:srgbClr val="000000"/>
                </a:solidFill>
                <a:latin typeface="Calibri"/>
                <a:ea typeface="Calibri"/>
                <a:cs typeface="Calibri"/>
                <a:sym typeface="Calibri"/>
              </a:rPr>
              <a:t>Klimarat des Studienseminars für Gymnasien Bad Vilbel</a:t>
            </a:r>
            <a:endParaRPr b="1" i="0" sz="2100" u="sng" cap="none" strike="noStrike">
              <a:solidFill>
                <a:srgbClr val="000000"/>
              </a:solidFill>
              <a:latin typeface="Calibri"/>
              <a:ea typeface="Calibri"/>
              <a:cs typeface="Calibri"/>
              <a:sym typeface="Calibri"/>
            </a:endParaRPr>
          </a:p>
        </p:txBody>
      </p:sp>
      <p:sp>
        <p:nvSpPr>
          <p:cNvPr id="440" name="Google Shape;440;p4"/>
          <p:cNvSpPr txBox="1"/>
          <p:nvPr/>
        </p:nvSpPr>
        <p:spPr>
          <a:xfrm>
            <a:off x="290273" y="531355"/>
            <a:ext cx="5909636" cy="38792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100"/>
              <a:buFont typeface="Arial"/>
              <a:buNone/>
            </a:pPr>
            <a:r>
              <a:rPr b="0" i="0" lang="de-DE" sz="2100" u="none" cap="none" strike="noStrike">
                <a:solidFill>
                  <a:srgbClr val="000000"/>
                </a:solidFill>
                <a:latin typeface="Calibri"/>
                <a:ea typeface="Calibri"/>
                <a:cs typeface="Calibri"/>
                <a:sym typeface="Calibri"/>
              </a:rPr>
              <a:t>Herzlich willkommen Johanna!</a:t>
            </a:r>
            <a:endParaRPr b="0" i="0" sz="1400" u="none" cap="none" strike="noStrik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rgbClr val="000000"/>
              </a:solidFill>
              <a:latin typeface="Calibri"/>
              <a:ea typeface="Calibri"/>
              <a:cs typeface="Calibri"/>
              <a:sym typeface="Calibri"/>
            </a:endParaRPr>
          </a:p>
        </p:txBody>
      </p:sp>
      <p:pic>
        <p:nvPicPr>
          <p:cNvPr id="441" name="Google Shape;441;p4"/>
          <p:cNvPicPr preferRelativeResize="0"/>
          <p:nvPr/>
        </p:nvPicPr>
        <p:blipFill rotWithShape="1">
          <a:blip r:embed="rId7">
            <a:alphaModFix/>
          </a:blip>
          <a:srcRect b="0" l="0" r="0" t="0"/>
          <a:stretch/>
        </p:blipFill>
        <p:spPr>
          <a:xfrm>
            <a:off x="7648832" y="6927"/>
            <a:ext cx="1495168" cy="1302328"/>
          </a:xfrm>
          <a:prstGeom prst="rect">
            <a:avLst/>
          </a:prstGeom>
          <a:noFill/>
          <a:ln>
            <a:noFill/>
          </a:ln>
        </p:spPr>
      </p:pic>
      <p:sp>
        <p:nvSpPr>
          <p:cNvPr id="442" name="Google Shape;442;p4"/>
          <p:cNvSpPr txBox="1"/>
          <p:nvPr/>
        </p:nvSpPr>
        <p:spPr>
          <a:xfrm>
            <a:off x="3414526" y="1309255"/>
            <a:ext cx="1488095" cy="3000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43" name="Google Shape;443;p4"/>
          <p:cNvSpPr txBox="1"/>
          <p:nvPr/>
        </p:nvSpPr>
        <p:spPr>
          <a:xfrm>
            <a:off x="290272" y="2885020"/>
            <a:ext cx="770699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Metastudie zur Frage</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Calibri"/>
                <a:ea typeface="Calibri"/>
                <a:cs typeface="Calibri"/>
                <a:sym typeface="Calibri"/>
              </a:rPr>
              <a:t>Was wirkt wirklich? Und was davon wird in der Schule zum Thema?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40"/>
          <p:cNvSpPr txBox="1"/>
          <p:nvPr>
            <p:ph idx="1" type="body"/>
          </p:nvPr>
        </p:nvSpPr>
        <p:spPr>
          <a:xfrm>
            <a:off x="669600" y="1094400"/>
            <a:ext cx="6926736" cy="3600000"/>
          </a:xfrm>
          <a:prstGeom prst="rect">
            <a:avLst/>
          </a:prstGeom>
          <a:noFill/>
          <a:ln>
            <a:noFill/>
          </a:ln>
        </p:spPr>
        <p:txBody>
          <a:bodyPr anchorCtr="0" anchor="t" bIns="0" lIns="0" spcFirstLastPara="1" rIns="0" wrap="square" tIns="0">
            <a:normAutofit/>
          </a:bodyPr>
          <a:lstStyle/>
          <a:p>
            <a:pPr indent="-4763" lvl="0" marL="4763" rtl="0" algn="l">
              <a:lnSpc>
                <a:spcPct val="90000"/>
              </a:lnSpc>
              <a:spcBef>
                <a:spcPts val="0"/>
              </a:spcBef>
              <a:spcAft>
                <a:spcPts val="0"/>
              </a:spcAft>
              <a:buSzPts val="1400"/>
              <a:buNone/>
            </a:pPr>
            <a:r>
              <a:rPr lang="de-DE" sz="1300">
                <a:solidFill>
                  <a:schemeClr val="dk1"/>
                </a:solidFill>
              </a:rPr>
              <a:t>Verschiedene Ansätze sind denkbar, sicherlich ist kein Ansatz alleine zielführend, sondern womöglich eine Kombination.</a:t>
            </a:r>
            <a:endParaRPr/>
          </a:p>
          <a:p>
            <a:pPr indent="-4763" lvl="0" marL="4763" rtl="0" algn="l">
              <a:lnSpc>
                <a:spcPct val="90000"/>
              </a:lnSpc>
              <a:spcBef>
                <a:spcPts val="788"/>
              </a:spcBef>
              <a:spcAft>
                <a:spcPts val="0"/>
              </a:spcAft>
              <a:buSzPts val="1400"/>
              <a:buNone/>
            </a:pPr>
            <a:r>
              <a:rPr b="1" lang="de-DE" sz="1300">
                <a:solidFill>
                  <a:schemeClr val="dk1"/>
                </a:solidFill>
              </a:rPr>
              <a:t>Ausgangslage: </a:t>
            </a:r>
            <a:r>
              <a:rPr lang="de-DE" sz="1300">
                <a:solidFill>
                  <a:schemeClr val="dk1"/>
                </a:solidFill>
              </a:rPr>
              <a:t>Grundlegendes Fachwissen über Ursachen, Folgen, Lösungen sowie Betroffenheiten im Kontext des Klimawandels</a:t>
            </a:r>
            <a:endParaRPr/>
          </a:p>
          <a:p>
            <a:pPr indent="0" lvl="0" marL="0" rtl="0" algn="l">
              <a:lnSpc>
                <a:spcPct val="90000"/>
              </a:lnSpc>
              <a:spcBef>
                <a:spcPts val="788"/>
              </a:spcBef>
              <a:spcAft>
                <a:spcPts val="0"/>
              </a:spcAft>
              <a:buSzPts val="1400"/>
              <a:buNone/>
            </a:pPr>
            <a:r>
              <a:t/>
            </a:r>
            <a:endParaRPr sz="1300">
              <a:solidFill>
                <a:schemeClr val="dk1"/>
              </a:solidFill>
            </a:endParaRPr>
          </a:p>
          <a:p>
            <a:pPr indent="-342900" lvl="0" marL="342900" rtl="0" algn="l">
              <a:lnSpc>
                <a:spcPct val="90000"/>
              </a:lnSpc>
              <a:spcBef>
                <a:spcPts val="788"/>
              </a:spcBef>
              <a:spcAft>
                <a:spcPts val="0"/>
              </a:spcAft>
              <a:buClr>
                <a:srgbClr val="D8D8D8"/>
              </a:buClr>
              <a:buSzPts val="1300"/>
              <a:buFont typeface="Arial"/>
              <a:buAutoNum type="arabicPeriod"/>
            </a:pPr>
            <a:r>
              <a:rPr lang="de-DE" sz="1300">
                <a:solidFill>
                  <a:srgbClr val="D8D8D8"/>
                </a:solidFill>
              </a:rPr>
              <a:t>Verstehen, warum und wie Wissenschaftsleugnung geschieht</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und welchen Expert*innen vertraut werden kann</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Klimaforschung in den Medien transformiert wird</a:t>
            </a:r>
            <a:endParaRPr/>
          </a:p>
          <a:p>
            <a:pPr indent="-342900" lvl="0" marL="342900" rtl="0" algn="l">
              <a:lnSpc>
                <a:spcPct val="90000"/>
              </a:lnSpc>
              <a:spcBef>
                <a:spcPts val="788"/>
              </a:spcBef>
              <a:spcAft>
                <a:spcPts val="0"/>
              </a:spcAft>
              <a:buClr>
                <a:schemeClr val="dk1"/>
              </a:buClr>
              <a:buSzPts val="1300"/>
              <a:buFont typeface="Arial"/>
              <a:buAutoNum type="arabicPeriod"/>
            </a:pPr>
            <a:r>
              <a:rPr lang="de-DE" sz="1300">
                <a:solidFill>
                  <a:schemeClr val="dk1"/>
                </a:solidFill>
              </a:rPr>
              <a:t>Verstehen, wie soziale Medien funktionieren</a:t>
            </a:r>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a:p>
            <a:pPr indent="-192881" lvl="0" marL="192881" rtl="0" algn="l">
              <a:lnSpc>
                <a:spcPct val="90000"/>
              </a:lnSpc>
              <a:spcBef>
                <a:spcPts val="788"/>
              </a:spcBef>
              <a:spcAft>
                <a:spcPts val="0"/>
              </a:spcAft>
              <a:buSzPts val="1400"/>
              <a:buNone/>
            </a:pPr>
            <a:r>
              <a:rPr lang="de-DE" sz="1300">
                <a:solidFill>
                  <a:schemeClr val="dk1"/>
                </a:solidFill>
              </a:rPr>
              <a:t>(Höttecke 2021, Höttecke &amp; Allchin, 2020; Kresin et al., 2024)</a:t>
            </a:r>
            <a:endParaRPr/>
          </a:p>
          <a:p>
            <a:pPr indent="-192881" lvl="0" marL="192881" rtl="0" algn="l">
              <a:lnSpc>
                <a:spcPct val="90000"/>
              </a:lnSpc>
              <a:spcBef>
                <a:spcPts val="788"/>
              </a:spcBef>
              <a:spcAft>
                <a:spcPts val="0"/>
              </a:spcAft>
              <a:buSzPts val="1400"/>
              <a:buNone/>
            </a:pPr>
            <a:r>
              <a:t/>
            </a:r>
            <a:endParaRPr sz="1300">
              <a:solidFill>
                <a:schemeClr val="dk1"/>
              </a:solidFill>
            </a:endParaRPr>
          </a:p>
          <a:p>
            <a:pPr indent="-260350" lvl="0" marL="342900" rtl="0" algn="l">
              <a:lnSpc>
                <a:spcPct val="90000"/>
              </a:lnSpc>
              <a:spcBef>
                <a:spcPts val="788"/>
              </a:spcBef>
              <a:spcAft>
                <a:spcPts val="0"/>
              </a:spcAft>
              <a:buClr>
                <a:srgbClr val="8F1936"/>
              </a:buClr>
              <a:buSzPts val="1300"/>
              <a:buFont typeface="Arial"/>
              <a:buNone/>
            </a:pPr>
            <a:r>
              <a:t/>
            </a:r>
            <a:endParaRPr sz="1300">
              <a:solidFill>
                <a:schemeClr val="dk1"/>
              </a:solidFill>
            </a:endParaRPr>
          </a:p>
        </p:txBody>
      </p:sp>
      <p:sp>
        <p:nvSpPr>
          <p:cNvPr id="789" name="Google Shape;789;p4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90" name="Google Shape;790;p40"/>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Wissenschaftliche Medienkompetenz fördern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4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797" name="Google Shape;797;p41"/>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Wissenschaftliche Medienkompetenz fördern</a:t>
            </a:r>
            <a:endParaRPr/>
          </a:p>
        </p:txBody>
      </p:sp>
      <p:sp>
        <p:nvSpPr>
          <p:cNvPr id="798" name="Google Shape;798;p41"/>
          <p:cNvSpPr txBox="1"/>
          <p:nvPr/>
        </p:nvSpPr>
        <p:spPr>
          <a:xfrm>
            <a:off x="676800" y="1094400"/>
            <a:ext cx="6765925" cy="473416"/>
          </a:xfrm>
          <a:prstGeom prst="rect">
            <a:avLst/>
          </a:prstGeom>
          <a:noFill/>
          <a:ln>
            <a:noFill/>
          </a:ln>
        </p:spPr>
        <p:txBody>
          <a:bodyPr anchorCtr="0" anchor="t" bIns="45700" lIns="91425" spcFirstLastPara="1" rIns="91425" wrap="square" tIns="45700">
            <a:noAutofit/>
          </a:bodyPr>
          <a:lstStyle/>
          <a:p>
            <a:pPr indent="-192881" lvl="0" marL="192881"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Übung: Lernaufgaben reflektieren</a:t>
            </a:r>
            <a:endParaRPr b="0" i="0" sz="1400" u="none" cap="none" strike="noStrike">
              <a:solidFill>
                <a:srgbClr val="000000"/>
              </a:solidFill>
              <a:latin typeface="Arial"/>
              <a:ea typeface="Arial"/>
              <a:cs typeface="Arial"/>
              <a:sym typeface="Arial"/>
            </a:endParaRPr>
          </a:p>
          <a:p>
            <a:pPr indent="-192881" lvl="0" marL="192881" marR="0" rtl="0" algn="l">
              <a:lnSpc>
                <a:spcPct val="90000"/>
              </a:lnSpc>
              <a:spcBef>
                <a:spcPts val="788"/>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192881" lvl="0" marL="192881" marR="0" rtl="0" algn="l">
              <a:lnSpc>
                <a:spcPct val="90000"/>
              </a:lnSpc>
              <a:spcBef>
                <a:spcPts val="788"/>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799" name="Google Shape;799;p41"/>
          <p:cNvPicPr preferRelativeResize="0"/>
          <p:nvPr/>
        </p:nvPicPr>
        <p:blipFill rotWithShape="1">
          <a:blip r:embed="rId3">
            <a:alphaModFix/>
          </a:blip>
          <a:srcRect b="0" l="0" r="0" t="0"/>
          <a:stretch/>
        </p:blipFill>
        <p:spPr>
          <a:xfrm>
            <a:off x="752102" y="1707062"/>
            <a:ext cx="2125607" cy="3005608"/>
          </a:xfrm>
          <a:prstGeom prst="rect">
            <a:avLst/>
          </a:prstGeom>
          <a:solidFill>
            <a:schemeClr val="lt1"/>
          </a:solidFill>
          <a:ln>
            <a:noFill/>
          </a:ln>
          <a:effectLst>
            <a:outerShdw blurRad="50800" rotWithShape="0" algn="tr" dir="8100000" dist="38100">
              <a:srgbClr val="000000">
                <a:alpha val="40000"/>
              </a:srgbClr>
            </a:outerShdw>
          </a:effectLst>
        </p:spPr>
      </p:pic>
      <p:pic>
        <p:nvPicPr>
          <p:cNvPr id="800" name="Google Shape;800;p41"/>
          <p:cNvPicPr preferRelativeResize="0"/>
          <p:nvPr/>
        </p:nvPicPr>
        <p:blipFill rotWithShape="1">
          <a:blip r:embed="rId4">
            <a:alphaModFix/>
          </a:blip>
          <a:srcRect b="0" l="0" r="0" t="0"/>
          <a:stretch/>
        </p:blipFill>
        <p:spPr>
          <a:xfrm>
            <a:off x="3059832" y="1637528"/>
            <a:ext cx="5031663" cy="360039"/>
          </a:xfrm>
          <a:prstGeom prst="rect">
            <a:avLst/>
          </a:prstGeom>
          <a:noFill/>
          <a:ln>
            <a:noFill/>
          </a:ln>
        </p:spPr>
      </p:pic>
      <p:pic>
        <p:nvPicPr>
          <p:cNvPr id="801" name="Google Shape;801;p41"/>
          <p:cNvPicPr preferRelativeResize="0"/>
          <p:nvPr/>
        </p:nvPicPr>
        <p:blipFill rotWithShape="1">
          <a:blip r:embed="rId5">
            <a:alphaModFix/>
          </a:blip>
          <a:srcRect b="0" l="0" r="0" t="0"/>
          <a:stretch/>
        </p:blipFill>
        <p:spPr>
          <a:xfrm>
            <a:off x="3059832" y="1995187"/>
            <a:ext cx="4988191" cy="864097"/>
          </a:xfrm>
          <a:prstGeom prst="rect">
            <a:avLst/>
          </a:prstGeom>
          <a:noFill/>
          <a:ln>
            <a:noFill/>
          </a:ln>
        </p:spPr>
      </p:pic>
      <p:sp>
        <p:nvSpPr>
          <p:cNvPr id="802" name="Google Shape;802;p41"/>
          <p:cNvSpPr txBox="1"/>
          <p:nvPr/>
        </p:nvSpPr>
        <p:spPr>
          <a:xfrm>
            <a:off x="3059832" y="2843979"/>
            <a:ext cx="5251437" cy="187968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de-DE" sz="1000" u="none" cap="none" strike="noStrike">
                <a:solidFill>
                  <a:srgbClr val="92B1EC"/>
                </a:solidFill>
                <a:latin typeface="Arial"/>
                <a:ea typeface="Arial"/>
                <a:cs typeface="Arial"/>
                <a:sym typeface="Arial"/>
              </a:rPr>
              <a:t>Gruppenarbeit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92B1E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Entscheiden Sie sich für eine Lernaufgabe und führen Sie sie durch. Diskutieren Sie folgende Aspekte.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chemeClr val="dk1"/>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a:t>
            </a:r>
            <a:r>
              <a:rPr b="1" i="0" lang="de-DE" sz="1000" u="none" cap="none" strike="noStrike">
                <a:solidFill>
                  <a:srgbClr val="92B1EC"/>
                </a:solidFill>
                <a:latin typeface="Arial"/>
                <a:ea typeface="Arial"/>
                <a:cs typeface="Arial"/>
                <a:sym typeface="Arial"/>
              </a:rPr>
              <a:t>Lernziele</a:t>
            </a:r>
            <a:r>
              <a:rPr b="0" i="0" lang="de-DE" sz="1000" u="none" cap="none" strike="noStrike">
                <a:solidFill>
                  <a:schemeClr val="dk1"/>
                </a:solidFill>
                <a:latin typeface="Arial"/>
                <a:ea typeface="Arial"/>
                <a:cs typeface="Arial"/>
                <a:sym typeface="Arial"/>
              </a:rPr>
              <a:t> können mit den Materialien erreicht werden und für welche Klassenstufe eignen sie sich?</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a:t>
            </a:r>
            <a:r>
              <a:rPr b="1" i="0" lang="de-DE" sz="1000" u="none" cap="none" strike="noStrike">
                <a:solidFill>
                  <a:srgbClr val="92B1EC"/>
                </a:solidFill>
                <a:latin typeface="Arial"/>
                <a:ea typeface="Arial"/>
                <a:cs typeface="Arial"/>
                <a:sym typeface="Arial"/>
              </a:rPr>
              <a:t>Möglichkeiten zum Weiterarbeiten </a:t>
            </a:r>
            <a:r>
              <a:rPr b="0" i="0" lang="de-DE" sz="1000" u="none" cap="none" strike="noStrike">
                <a:solidFill>
                  <a:schemeClr val="dk1"/>
                </a:solidFill>
                <a:latin typeface="Arial"/>
                <a:ea typeface="Arial"/>
                <a:cs typeface="Arial"/>
                <a:sym typeface="Arial"/>
              </a:rPr>
              <a:t>bieten sich an?</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potentiellen </a:t>
            </a:r>
            <a:r>
              <a:rPr b="1" i="0" lang="de-DE" sz="1000" u="none" cap="none" strike="noStrike">
                <a:solidFill>
                  <a:srgbClr val="92B1EC"/>
                </a:solidFill>
                <a:latin typeface="Arial"/>
                <a:ea typeface="Arial"/>
                <a:cs typeface="Arial"/>
                <a:sym typeface="Arial"/>
              </a:rPr>
              <a:t>Herausforderungen</a:t>
            </a:r>
            <a:r>
              <a:rPr b="0" i="0" lang="de-DE" sz="1000" u="none" cap="none" strike="noStrike">
                <a:solidFill>
                  <a:schemeClr val="dk1"/>
                </a:solidFill>
                <a:latin typeface="Arial"/>
                <a:ea typeface="Arial"/>
                <a:cs typeface="Arial"/>
                <a:sym typeface="Arial"/>
              </a:rPr>
              <a:t> ergeben sich aus dem Material?</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Überlegen Sie sich eine </a:t>
            </a:r>
            <a:r>
              <a:rPr b="1" i="0" lang="de-DE" sz="1000" u="none" cap="none" strike="noStrike">
                <a:solidFill>
                  <a:srgbClr val="92B1EC"/>
                </a:solidFill>
                <a:latin typeface="Arial"/>
                <a:ea typeface="Arial"/>
                <a:cs typeface="Arial"/>
                <a:sym typeface="Arial"/>
              </a:rPr>
              <a:t>Differenzierungsmöglichkeit</a:t>
            </a:r>
            <a:r>
              <a:rPr b="0" i="0" lang="de-DE" sz="1000" u="none" cap="none" strike="noStrike">
                <a:solidFill>
                  <a:schemeClr val="dk1"/>
                </a:solidFill>
                <a:latin typeface="Arial"/>
                <a:ea typeface="Arial"/>
                <a:cs typeface="Arial"/>
                <a:sym typeface="Arial"/>
              </a:rPr>
              <a:t> für das vorliegende Material.</a:t>
            </a:r>
            <a:endParaRPr b="0" i="0" sz="1400" u="none" cap="none" strike="noStrike">
              <a:solidFill>
                <a:srgbClr val="000000"/>
              </a:solidFill>
              <a:latin typeface="Arial"/>
              <a:ea typeface="Arial"/>
              <a:cs typeface="Arial"/>
              <a:sym typeface="Arial"/>
            </a:endParaRPr>
          </a:p>
        </p:txBody>
      </p:sp>
      <p:sp>
        <p:nvSpPr>
          <p:cNvPr id="803" name="Google Shape;803;p41"/>
          <p:cNvSpPr txBox="1"/>
          <p:nvPr/>
        </p:nvSpPr>
        <p:spPr>
          <a:xfrm>
            <a:off x="676800" y="4712670"/>
            <a:ext cx="126151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2"/>
          <p:cNvSpPr txBox="1"/>
          <p:nvPr>
            <p:ph idx="1" type="body"/>
          </p:nvPr>
        </p:nvSpPr>
        <p:spPr>
          <a:xfrm>
            <a:off x="676800" y="1094400"/>
            <a:ext cx="7999656" cy="3493574"/>
          </a:xfrm>
          <a:prstGeom prst="rect">
            <a:avLst/>
          </a:prstGeom>
          <a:noFill/>
          <a:ln>
            <a:noFill/>
          </a:ln>
        </p:spPr>
        <p:txBody>
          <a:bodyPr anchorCtr="0" anchor="t" bIns="0" lIns="0" spcFirstLastPara="1" rIns="0" wrap="square" tIns="0">
            <a:noAutofit/>
          </a:bodyPr>
          <a:lstStyle/>
          <a:p>
            <a:pPr indent="-192881" lvl="0" marL="192881" rtl="0" algn="l">
              <a:lnSpc>
                <a:spcPct val="100000"/>
              </a:lnSpc>
              <a:spcBef>
                <a:spcPts val="0"/>
              </a:spcBef>
              <a:spcAft>
                <a:spcPts val="0"/>
              </a:spcAft>
              <a:buSzPts val="1400"/>
              <a:buNone/>
            </a:pPr>
            <a:r>
              <a:rPr b="0" i="0" lang="de-DE" sz="1200" u="none" strike="noStrike">
                <a:solidFill>
                  <a:schemeClr val="dk1"/>
                </a:solidFill>
              </a:rPr>
              <a:t>Um Rat oder Hilfe muss man im Alltag oft andere fragen. Am besten man fragt jemanden, der für eine Sache oder ein Problem wirklich Expert*in ist.</a:t>
            </a:r>
            <a:endParaRPr/>
          </a:p>
          <a:p>
            <a:pPr indent="-192881" lvl="0" marL="192881" rtl="0" algn="l">
              <a:lnSpc>
                <a:spcPct val="100000"/>
              </a:lnSpc>
              <a:spcBef>
                <a:spcPts val="600"/>
              </a:spcBef>
              <a:spcAft>
                <a:spcPts val="0"/>
              </a:spcAft>
              <a:buSzPts val="1400"/>
              <a:buNone/>
            </a:pPr>
            <a:r>
              <a:rPr b="0" i="0" lang="de-DE" sz="1200" u="none" strike="noStrike">
                <a:solidFill>
                  <a:schemeClr val="dk1"/>
                </a:solidFill>
              </a:rPr>
              <a:t> </a:t>
            </a:r>
            <a:r>
              <a:rPr b="1" i="0" lang="de-DE" sz="1200" u="none" strike="noStrike">
                <a:solidFill>
                  <a:schemeClr val="dk1"/>
                </a:solidFill>
              </a:rPr>
              <a:t>Aber was macht Expertise aus und wie kann man sie erkennen?</a:t>
            </a:r>
            <a:endParaRPr b="0" i="0" sz="1200" u="none" strike="noStrike">
              <a:solidFill>
                <a:schemeClr val="dk1"/>
              </a:solidFill>
            </a:endParaRPr>
          </a:p>
          <a:p>
            <a:pPr indent="-192881" lvl="0" marL="192881" rtl="0" algn="l">
              <a:lnSpc>
                <a:spcPct val="100000"/>
              </a:lnSpc>
              <a:spcBef>
                <a:spcPts val="600"/>
              </a:spcBef>
              <a:spcAft>
                <a:spcPts val="0"/>
              </a:spcAft>
              <a:buSzPts val="1400"/>
              <a:buNone/>
            </a:pPr>
            <a:r>
              <a:rPr b="0" i="0" lang="de-DE" sz="1200" u="none" strike="noStrike">
                <a:solidFill>
                  <a:schemeClr val="dk1"/>
                </a:solidFill>
              </a:rPr>
              <a:t>1.  </a:t>
            </a:r>
            <a:r>
              <a:rPr i="0" lang="de-DE" sz="1200" u="none" strike="noStrike">
                <a:solidFill>
                  <a:schemeClr val="dk1"/>
                </a:solidFill>
              </a:rPr>
              <a:t>Überlege an den folgenden Beispielen: </a:t>
            </a:r>
            <a:r>
              <a:rPr i="1" lang="de-DE" sz="1200" u="none" strike="noStrike">
                <a:solidFill>
                  <a:schemeClr val="dk1"/>
                </a:solidFill>
              </a:rPr>
              <a:t>Was sind deine Kriterien für eine Expert*in der betreffenden Sache?</a:t>
            </a:r>
            <a:endParaRPr/>
          </a:p>
          <a:p>
            <a:pPr indent="-192881" lvl="0" marL="192881" rtl="0" algn="l">
              <a:lnSpc>
                <a:spcPct val="100000"/>
              </a:lnSpc>
              <a:spcBef>
                <a:spcPts val="600"/>
              </a:spcBef>
              <a:spcAft>
                <a:spcPts val="0"/>
              </a:spcAft>
              <a:buSzPts val="1400"/>
              <a:buNone/>
            </a:pPr>
            <a:r>
              <a:t/>
            </a:r>
            <a:endParaRPr i="1" sz="1200">
              <a:solidFill>
                <a:schemeClr val="dk1"/>
              </a:solidFill>
            </a:endParaRPr>
          </a:p>
          <a:p>
            <a:pPr indent="-192881" lvl="0" marL="192881" rtl="0" algn="l">
              <a:lnSpc>
                <a:spcPct val="100000"/>
              </a:lnSpc>
              <a:spcBef>
                <a:spcPts val="600"/>
              </a:spcBef>
              <a:spcAft>
                <a:spcPts val="0"/>
              </a:spcAft>
              <a:buSzPts val="1400"/>
              <a:buNone/>
            </a:pPr>
            <a:r>
              <a:t/>
            </a:r>
            <a:endParaRPr i="0" sz="1200" u="none" strike="noStrike">
              <a:solidFill>
                <a:schemeClr val="dk1"/>
              </a:solidFill>
            </a:endParaRPr>
          </a:p>
          <a:p>
            <a:pPr indent="-116679" lvl="0" marL="192881" rtl="0" algn="l">
              <a:lnSpc>
                <a:spcPct val="100000"/>
              </a:lnSpc>
              <a:spcBef>
                <a:spcPts val="600"/>
              </a:spcBef>
              <a:spcAft>
                <a:spcPts val="0"/>
              </a:spcAft>
              <a:buClr>
                <a:srgbClr val="8F1936"/>
              </a:buClr>
              <a:buSzPts val="1200"/>
              <a:buFont typeface="Arial"/>
              <a:buNone/>
            </a:pPr>
            <a:r>
              <a:t/>
            </a:r>
            <a:endParaRPr i="0" sz="1200" u="none" strike="noStrike">
              <a:solidFill>
                <a:schemeClr val="dk1"/>
              </a:solidFill>
            </a:endParaRPr>
          </a:p>
          <a:p>
            <a:pPr indent="0" lvl="0" marL="0" rtl="0" algn="l">
              <a:lnSpc>
                <a:spcPct val="100000"/>
              </a:lnSpc>
              <a:spcBef>
                <a:spcPts val="600"/>
              </a:spcBef>
              <a:spcAft>
                <a:spcPts val="0"/>
              </a:spcAft>
              <a:buSzPts val="1400"/>
              <a:buNone/>
            </a:pPr>
            <a:r>
              <a:t/>
            </a:r>
            <a:endParaRPr i="0" sz="1200" u="none" strike="noStrike">
              <a:solidFill>
                <a:schemeClr val="dk1"/>
              </a:solidFill>
            </a:endParaRPr>
          </a:p>
          <a:p>
            <a:pPr indent="0" lvl="0" marL="0" rtl="0" algn="l">
              <a:lnSpc>
                <a:spcPct val="100000"/>
              </a:lnSpc>
              <a:spcBef>
                <a:spcPts val="600"/>
              </a:spcBef>
              <a:spcAft>
                <a:spcPts val="0"/>
              </a:spcAft>
              <a:buSzPts val="1400"/>
              <a:buNone/>
            </a:pPr>
            <a:r>
              <a:t/>
            </a:r>
            <a:endParaRPr sz="1200">
              <a:solidFill>
                <a:schemeClr val="dk1"/>
              </a:solidFill>
            </a:endParaRPr>
          </a:p>
          <a:p>
            <a:pPr indent="0" lvl="0" marL="0" rtl="0" algn="l">
              <a:lnSpc>
                <a:spcPct val="100000"/>
              </a:lnSpc>
              <a:spcBef>
                <a:spcPts val="600"/>
              </a:spcBef>
              <a:spcAft>
                <a:spcPts val="0"/>
              </a:spcAft>
              <a:buSzPts val="1400"/>
              <a:buNone/>
            </a:pPr>
            <a:r>
              <a:t/>
            </a:r>
            <a:endParaRPr i="0" sz="1200" u="none" strike="noStrike">
              <a:solidFill>
                <a:schemeClr val="dk1"/>
              </a:solidFill>
            </a:endParaRPr>
          </a:p>
          <a:p>
            <a:pPr indent="0" lvl="0" marL="0" rtl="0" algn="l">
              <a:lnSpc>
                <a:spcPct val="100000"/>
              </a:lnSpc>
              <a:spcBef>
                <a:spcPts val="600"/>
              </a:spcBef>
              <a:spcAft>
                <a:spcPts val="0"/>
              </a:spcAft>
              <a:buSzPts val="1400"/>
              <a:buNone/>
            </a:pPr>
            <a:r>
              <a:t/>
            </a:r>
            <a:endParaRPr i="0" sz="1200" u="none" strike="noStrike">
              <a:solidFill>
                <a:schemeClr val="dk1"/>
              </a:solidFill>
            </a:endParaRPr>
          </a:p>
          <a:p>
            <a:pPr indent="-192881" lvl="0" marL="192881" rtl="0" algn="l">
              <a:lnSpc>
                <a:spcPct val="100000"/>
              </a:lnSpc>
              <a:spcBef>
                <a:spcPts val="600"/>
              </a:spcBef>
              <a:spcAft>
                <a:spcPts val="0"/>
              </a:spcAft>
              <a:buSzPts val="1400"/>
              <a:buNone/>
            </a:pPr>
            <a:r>
              <a:rPr i="0" lang="de-DE" sz="1200" u="none" strike="noStrike">
                <a:solidFill>
                  <a:schemeClr val="dk1"/>
                </a:solidFill>
              </a:rPr>
              <a:t>2.  Vergleicht und diskutiert anschließend eure Kriterien und formuliert eine erste Antwort auf die Frage: </a:t>
            </a:r>
            <a:r>
              <a:rPr i="1" lang="de-DE" sz="1200" u="none" strike="noStrike">
                <a:solidFill>
                  <a:schemeClr val="dk1"/>
                </a:solidFill>
              </a:rPr>
              <a:t>Was macht Expertise aus?</a:t>
            </a:r>
            <a:endParaRPr i="0" sz="1200" u="none" strike="noStrike">
              <a:solidFill>
                <a:schemeClr val="dk1"/>
              </a:solidFill>
            </a:endParaRPr>
          </a:p>
          <a:p>
            <a:pPr indent="-192881" lvl="0" marL="192881" rtl="0" algn="l">
              <a:lnSpc>
                <a:spcPct val="100000"/>
              </a:lnSpc>
              <a:spcBef>
                <a:spcPts val="600"/>
              </a:spcBef>
              <a:spcAft>
                <a:spcPts val="0"/>
              </a:spcAft>
              <a:buSzPts val="1400"/>
              <a:buNone/>
            </a:pPr>
            <a:r>
              <a:rPr i="0" lang="de-DE" sz="1200" u="none" strike="noStrike">
                <a:solidFill>
                  <a:schemeClr val="dk1"/>
                </a:solidFill>
              </a:rPr>
              <a:t>3.  Formuliert in Einzelarbeit drei Kriterien für eine Expert*in der Klimaforschung. Vergleicht eure Kriterien dann in der Gruppe auch mit euren Antworten aus Aufgabenteil 2.</a:t>
            </a:r>
            <a:endParaRPr/>
          </a:p>
          <a:p>
            <a:pPr indent="-192881" lvl="0" marL="192881" rtl="0" algn="l">
              <a:lnSpc>
                <a:spcPct val="100000"/>
              </a:lnSpc>
              <a:spcBef>
                <a:spcPts val="600"/>
              </a:spcBef>
              <a:spcAft>
                <a:spcPts val="0"/>
              </a:spcAft>
              <a:buSzPts val="1400"/>
              <a:buNone/>
            </a:pPr>
            <a:r>
              <a:t/>
            </a:r>
            <a:endParaRPr sz="1200">
              <a:solidFill>
                <a:schemeClr val="dk1"/>
              </a:solidFill>
            </a:endParaRPr>
          </a:p>
        </p:txBody>
      </p:sp>
      <p:sp>
        <p:nvSpPr>
          <p:cNvPr id="809" name="Google Shape;809;p4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10" name="Google Shape;810;p42"/>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Aufgabe 1: Expertise erkennen und bewerten</a:t>
            </a:r>
            <a:endParaRPr/>
          </a:p>
        </p:txBody>
      </p:sp>
      <p:graphicFrame>
        <p:nvGraphicFramePr>
          <p:cNvPr id="811" name="Google Shape;811;p42"/>
          <p:cNvGraphicFramePr/>
          <p:nvPr/>
        </p:nvGraphicFramePr>
        <p:xfrm>
          <a:off x="1216975" y="2211710"/>
          <a:ext cx="3000000" cy="3000000"/>
        </p:xfrm>
        <a:graphic>
          <a:graphicData uri="http://schemas.openxmlformats.org/drawingml/2006/table">
            <a:tbl>
              <a:tblPr bandRow="1" firstRow="1">
                <a:noFill/>
                <a:tableStyleId>{7D2CBC63-508B-497B-BBDC-DBB1E76F6438}</a:tableStyleId>
              </a:tblPr>
              <a:tblGrid>
                <a:gridCol w="2236675"/>
                <a:gridCol w="2236675"/>
                <a:gridCol w="2236675"/>
              </a:tblGrid>
              <a:tr h="337500">
                <a:tc>
                  <a:txBody>
                    <a:bodyPr/>
                    <a:lstStyle/>
                    <a:p>
                      <a:pPr indent="-171450" lvl="0" marL="1714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Ein neues Handy aussuchen</a:t>
                      </a:r>
                      <a:endParaRPr sz="1400" u="none" cap="none" strike="noStrike"/>
                    </a:p>
                  </a:txBody>
                  <a:tcPr marT="45725" marB="45725" marR="91450" marL="91450">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Reiseziele aussuchen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Etwas Gesundes kochen</a:t>
                      </a:r>
                      <a:endParaRPr sz="1400" u="none" cap="none" strike="noStrike"/>
                    </a:p>
                  </a:txBody>
                  <a:tcPr marT="45725" marB="45725" marR="91450" marL="91450">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482150">
                <a:tc>
                  <a:txBody>
                    <a:bodyPr/>
                    <a:lstStyle/>
                    <a:p>
                      <a:pPr indent="-171450" lvl="0" marL="1714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Die neuesten und besten Filme und Serien auswählen</a:t>
                      </a:r>
                      <a:endParaRPr sz="1400" u="none" cap="none" strike="noStrike"/>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Fahrrad reparieren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09550" lvl="0" marL="285750" marR="0" rtl="0" algn="l">
                        <a:lnSpc>
                          <a:spcPct val="100000"/>
                        </a:lnSpc>
                        <a:spcBef>
                          <a:spcPts val="0"/>
                        </a:spcBef>
                        <a:spcAft>
                          <a:spcPts val="0"/>
                        </a:spcAft>
                        <a:buClr>
                          <a:schemeClr val="dk1"/>
                        </a:buClr>
                        <a:buSzPts val="1200"/>
                        <a:buFont typeface="Arial"/>
                        <a:buNone/>
                      </a:pPr>
                      <a:r>
                        <a:t/>
                      </a:r>
                      <a:endParaRPr b="0"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4500">
                <a:tc>
                  <a:txBody>
                    <a:bodyPr/>
                    <a:lstStyle/>
                    <a:p>
                      <a:pPr indent="-171450" lvl="0" marL="1714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Beziehungsprobleme lösen</a:t>
                      </a:r>
                      <a:endParaRPr sz="1400" u="none" cap="none" strike="noStrike"/>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285750" lvl="0" marL="285750" marR="0" rtl="0" algn="l">
                        <a:lnSpc>
                          <a:spcPct val="100000"/>
                        </a:lnSpc>
                        <a:spcBef>
                          <a:spcPts val="0"/>
                        </a:spcBef>
                        <a:spcAft>
                          <a:spcPts val="0"/>
                        </a:spcAft>
                        <a:buClr>
                          <a:schemeClr val="dk1"/>
                        </a:buClr>
                        <a:buSzPts val="1200"/>
                        <a:buFont typeface="Arial"/>
                        <a:buChar char="•"/>
                      </a:pPr>
                      <a:r>
                        <a:rPr b="0" lang="de-DE" sz="1200" u="none" cap="none" strike="noStrike">
                          <a:solidFill>
                            <a:schemeClr val="dk1"/>
                          </a:solidFill>
                        </a:rPr>
                        <a:t>Probleme mit dem Rechner lösen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209550" lvl="0" marL="285750" marR="0" rtl="0" algn="l">
                        <a:lnSpc>
                          <a:spcPct val="100000"/>
                        </a:lnSpc>
                        <a:spcBef>
                          <a:spcPts val="0"/>
                        </a:spcBef>
                        <a:spcAft>
                          <a:spcPts val="0"/>
                        </a:spcAft>
                        <a:buClr>
                          <a:schemeClr val="dk1"/>
                        </a:buClr>
                        <a:buSzPts val="1200"/>
                        <a:buFont typeface="Arial"/>
                        <a:buNone/>
                      </a:pPr>
                      <a:r>
                        <a:t/>
                      </a:r>
                      <a:endParaRPr b="0"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812" name="Google Shape;812;p42"/>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3"/>
          <p:cNvSpPr txBox="1"/>
          <p:nvPr>
            <p:ph idx="1" type="body"/>
          </p:nvPr>
        </p:nvSpPr>
        <p:spPr>
          <a:xfrm>
            <a:off x="676800" y="1094400"/>
            <a:ext cx="7999656" cy="3493574"/>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rPr b="0" i="0" lang="de-DE" sz="1200" u="none" strike="noStrike">
                <a:solidFill>
                  <a:schemeClr val="dk1"/>
                </a:solidFill>
              </a:rPr>
              <a:t>Stell dir vor: Du recherchierst zum Thema Klimawandel im Internet und findest mehrere Wissenschaftler: </a:t>
            </a:r>
            <a:endParaRPr/>
          </a:p>
          <a:p>
            <a:pPr indent="-192881" lvl="0" marL="192881" rtl="0" algn="l">
              <a:lnSpc>
                <a:spcPct val="100000"/>
              </a:lnSpc>
              <a:spcBef>
                <a:spcPts val="600"/>
              </a:spcBef>
              <a:spcAft>
                <a:spcPts val="0"/>
              </a:spcAft>
              <a:buClr>
                <a:schemeClr val="dk1"/>
              </a:buClr>
              <a:buSzPts val="1200"/>
              <a:buFont typeface="Arial"/>
              <a:buChar char="•"/>
            </a:pPr>
            <a:r>
              <a:rPr b="0" i="0" lang="de-DE" sz="1200" u="none" strike="noStrike">
                <a:solidFill>
                  <a:schemeClr val="dk1"/>
                </a:solidFill>
              </a:rPr>
              <a:t>Prof. Dr. Werner Kirstein</a:t>
            </a:r>
            <a:endParaRPr/>
          </a:p>
          <a:p>
            <a:pPr indent="-192881" lvl="0" marL="192881" rtl="0" algn="l">
              <a:lnSpc>
                <a:spcPct val="100000"/>
              </a:lnSpc>
              <a:spcBef>
                <a:spcPts val="600"/>
              </a:spcBef>
              <a:spcAft>
                <a:spcPts val="0"/>
              </a:spcAft>
              <a:buClr>
                <a:schemeClr val="dk1"/>
              </a:buClr>
              <a:buSzPts val="1200"/>
              <a:buFont typeface="Arial"/>
              <a:buChar char="•"/>
            </a:pPr>
            <a:r>
              <a:rPr b="0" i="0" lang="de-DE" sz="1200" u="none" strike="noStrike">
                <a:solidFill>
                  <a:schemeClr val="dk1"/>
                </a:solidFill>
              </a:rPr>
              <a:t>Prof. Dr. Hans-Joachim Schellnhuber</a:t>
            </a:r>
            <a:endParaRPr/>
          </a:p>
          <a:p>
            <a:pPr indent="-192881" lvl="0" marL="192881" rtl="0" algn="l">
              <a:lnSpc>
                <a:spcPct val="100000"/>
              </a:lnSpc>
              <a:spcBef>
                <a:spcPts val="600"/>
              </a:spcBef>
              <a:spcAft>
                <a:spcPts val="0"/>
              </a:spcAft>
              <a:buClr>
                <a:schemeClr val="dk1"/>
              </a:buClr>
              <a:buSzPts val="1200"/>
              <a:buFont typeface="Arial"/>
              <a:buChar char="•"/>
            </a:pPr>
            <a:r>
              <a:rPr b="0" i="0" lang="de-DE" sz="1200" u="none" strike="noStrike">
                <a:solidFill>
                  <a:schemeClr val="dk1"/>
                </a:solidFill>
              </a:rPr>
              <a:t>Prof. Dr. Carl-Otto Weiss</a:t>
            </a:r>
            <a:endParaRPr b="0" i="0" sz="1200" u="none" strike="noStrike">
              <a:solidFill>
                <a:schemeClr val="dk1"/>
              </a:solidFill>
            </a:endParaRPr>
          </a:p>
          <a:p>
            <a:pPr indent="-192881" lvl="0" marL="192881" rtl="0" algn="l">
              <a:lnSpc>
                <a:spcPct val="100000"/>
              </a:lnSpc>
              <a:spcBef>
                <a:spcPts val="600"/>
              </a:spcBef>
              <a:spcAft>
                <a:spcPts val="0"/>
              </a:spcAft>
              <a:buClr>
                <a:schemeClr val="dk1"/>
              </a:buClr>
              <a:buSzPts val="1200"/>
              <a:buFont typeface="Arial"/>
              <a:buChar char="•"/>
            </a:pPr>
            <a:r>
              <a:rPr b="0" i="0" lang="de-DE" sz="1200" u="none" strike="noStrike">
                <a:solidFill>
                  <a:schemeClr val="dk1"/>
                </a:solidFill>
              </a:rPr>
              <a:t>Prof. Dr. Mojib Latif</a:t>
            </a:r>
            <a:endParaRPr/>
          </a:p>
          <a:p>
            <a:pPr indent="-123029" lvl="0" marL="192881" rtl="0" algn="l">
              <a:lnSpc>
                <a:spcPct val="100000"/>
              </a:lnSpc>
              <a:spcBef>
                <a:spcPts val="600"/>
              </a:spcBef>
              <a:spcAft>
                <a:spcPts val="0"/>
              </a:spcAft>
              <a:buClr>
                <a:srgbClr val="8F1936"/>
              </a:buClr>
              <a:buSzPts val="1100"/>
              <a:buFont typeface="Arial"/>
              <a:buNone/>
            </a:pPr>
            <a:r>
              <a:t/>
            </a:r>
            <a:endParaRPr b="0" i="0" sz="1100" u="none" strike="noStrike">
              <a:solidFill>
                <a:schemeClr val="dk1"/>
              </a:solidFill>
            </a:endParaRPr>
          </a:p>
          <a:p>
            <a:pPr indent="-192881" lvl="0" marL="192881" rtl="0" algn="l">
              <a:lnSpc>
                <a:spcPct val="90000"/>
              </a:lnSpc>
              <a:spcBef>
                <a:spcPts val="600"/>
              </a:spcBef>
              <a:spcAft>
                <a:spcPts val="0"/>
              </a:spcAft>
              <a:buSzPts val="1400"/>
              <a:buNone/>
            </a:pPr>
            <a:r>
              <a:rPr b="0" i="0" lang="de-DE" sz="1200" u="none" strike="noStrike">
                <a:solidFill>
                  <a:schemeClr val="dk1"/>
                </a:solidFill>
              </a:rPr>
              <a:t>1.  </a:t>
            </a:r>
            <a:r>
              <a:rPr b="1" i="0" lang="de-DE" sz="1200" u="none" strike="noStrike">
                <a:solidFill>
                  <a:schemeClr val="dk1"/>
                </a:solidFill>
              </a:rPr>
              <a:t>Recherchiere Informationen über die vier Wissenschaftler. Entscheide dann, wem du mehr vertrauen kannst und wem weniger. </a:t>
            </a:r>
            <a:r>
              <a:rPr b="0" i="0" lang="de-DE" sz="1200" u="none" strike="noStrike">
                <a:solidFill>
                  <a:schemeClr val="dk1"/>
                </a:solidFill>
              </a:rPr>
              <a:t>Gib möglichst viele Gründe für deine Entscheidung an. </a:t>
            </a:r>
            <a:endParaRPr/>
          </a:p>
          <a:p>
            <a:pPr indent="-192881" lvl="0" marL="192881" rtl="0" algn="l">
              <a:lnSpc>
                <a:spcPct val="90000"/>
              </a:lnSpc>
              <a:spcBef>
                <a:spcPts val="2850"/>
              </a:spcBef>
              <a:spcAft>
                <a:spcPts val="0"/>
              </a:spcAft>
              <a:buSzPts val="1400"/>
              <a:buNone/>
            </a:pPr>
            <a:r>
              <a:rPr b="0" i="0" lang="de-DE" sz="1200" u="none" strike="noStrike">
                <a:solidFill>
                  <a:schemeClr val="dk1"/>
                </a:solidFill>
              </a:rPr>
              <a:t>2.  </a:t>
            </a:r>
            <a:r>
              <a:rPr b="1" i="0" lang="de-DE" sz="1200" u="none" strike="noStrike">
                <a:solidFill>
                  <a:schemeClr val="dk1"/>
                </a:solidFill>
              </a:rPr>
              <a:t>Tauscht in der Klasse eure Gründe für Vertrauen aus. </a:t>
            </a:r>
            <a:r>
              <a:rPr b="0" i="0" lang="de-DE" sz="1200" u="none" strike="noStrike">
                <a:solidFill>
                  <a:schemeClr val="dk1"/>
                </a:solidFill>
              </a:rPr>
              <a:t>Diskutiert, welche Gründe besonders geeignet sind, um vertrauenswürdige Klimaexpert*innen zu finden.</a:t>
            </a:r>
            <a:endParaRPr/>
          </a:p>
          <a:p>
            <a:pPr indent="-192881" lvl="0" marL="192881" rtl="0" algn="l">
              <a:lnSpc>
                <a:spcPct val="90000"/>
              </a:lnSpc>
              <a:spcBef>
                <a:spcPts val="2850"/>
              </a:spcBef>
              <a:spcAft>
                <a:spcPts val="0"/>
              </a:spcAft>
              <a:buSzPts val="1400"/>
              <a:buNone/>
            </a:pPr>
            <a:r>
              <a:rPr b="1" i="0" lang="de-DE" sz="1200" u="none" strike="noStrike">
                <a:solidFill>
                  <a:schemeClr val="dk1"/>
                </a:solidFill>
              </a:rPr>
              <a:t>Hinweis: </a:t>
            </a:r>
            <a:endParaRPr/>
          </a:p>
          <a:p>
            <a:pPr indent="-192881" lvl="0" marL="192881" rtl="0" algn="l">
              <a:lnSpc>
                <a:spcPct val="90000"/>
              </a:lnSpc>
              <a:spcBef>
                <a:spcPts val="600"/>
              </a:spcBef>
              <a:spcAft>
                <a:spcPts val="0"/>
              </a:spcAft>
              <a:buSzPts val="1400"/>
              <a:buNone/>
            </a:pPr>
            <a:r>
              <a:rPr b="0" i="1" lang="de-DE" sz="1200" u="none" strike="noStrike">
                <a:solidFill>
                  <a:schemeClr val="dk1"/>
                </a:solidFill>
              </a:rPr>
              <a:t>Was du in dieser Aufgabe tust, das machen Fakten-Checker für Zeitungen oder das Fernsehen ganz ähnlich: Sie überprüfen die Glaubwürdigkeit von Wissenschaftler*innen, indem sie über sie möglichst viel herausbekommen. Diese Technik nennt man laterales (seitliches) Lesen.</a:t>
            </a:r>
            <a:endParaRPr b="0" i="0" sz="1200" u="none" strike="noStrike">
              <a:solidFill>
                <a:schemeClr val="dk1"/>
              </a:solidFill>
            </a:endParaRPr>
          </a:p>
          <a:p>
            <a:pPr indent="-192881" lvl="0" marL="192881" rtl="0" algn="l">
              <a:lnSpc>
                <a:spcPct val="100000"/>
              </a:lnSpc>
              <a:spcBef>
                <a:spcPts val="0"/>
              </a:spcBef>
              <a:spcAft>
                <a:spcPts val="0"/>
              </a:spcAft>
              <a:buSzPts val="1400"/>
              <a:buNone/>
            </a:pPr>
            <a:r>
              <a:t/>
            </a:r>
            <a:endParaRPr sz="1200">
              <a:solidFill>
                <a:schemeClr val="dk1"/>
              </a:solidFill>
            </a:endParaRPr>
          </a:p>
        </p:txBody>
      </p:sp>
      <p:sp>
        <p:nvSpPr>
          <p:cNvPr id="818" name="Google Shape;818;p4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19" name="Google Shape;819;p43"/>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Aufgabe 2: Naturwissenschaftliche Expertise erkennen und bewerten </a:t>
            </a:r>
            <a:endParaRPr/>
          </a:p>
        </p:txBody>
      </p:sp>
      <p:sp>
        <p:nvSpPr>
          <p:cNvPr id="820" name="Google Shape;820;p43"/>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44"/>
          <p:cNvSpPr txBox="1"/>
          <p:nvPr>
            <p:ph idx="1" type="body"/>
          </p:nvPr>
        </p:nvSpPr>
        <p:spPr>
          <a:xfrm>
            <a:off x="676800" y="1094400"/>
            <a:ext cx="7999656" cy="3493574"/>
          </a:xfrm>
          <a:prstGeom prst="rect">
            <a:avLst/>
          </a:prstGeom>
          <a:noFill/>
          <a:ln>
            <a:noFill/>
          </a:ln>
        </p:spPr>
        <p:txBody>
          <a:bodyPr anchorCtr="0" anchor="t" bIns="0" lIns="0" spcFirstLastPara="1" rIns="0" wrap="square" tIns="0">
            <a:noAutofit/>
          </a:bodyPr>
          <a:lstStyle/>
          <a:p>
            <a:pPr indent="-192881" lvl="0" marL="192881" rtl="0" algn="l">
              <a:lnSpc>
                <a:spcPct val="100000"/>
              </a:lnSpc>
              <a:spcBef>
                <a:spcPts val="0"/>
              </a:spcBef>
              <a:spcAft>
                <a:spcPts val="0"/>
              </a:spcAft>
              <a:buSzPts val="1400"/>
              <a:buNone/>
            </a:pPr>
            <a:r>
              <a:rPr b="1" lang="de-DE" sz="1200">
                <a:solidFill>
                  <a:schemeClr val="dk1"/>
                </a:solidFill>
              </a:rPr>
              <a:t>Wie berichten Medien über den Klimawandel? </a:t>
            </a:r>
            <a:endParaRPr/>
          </a:p>
          <a:p>
            <a:pPr indent="-192881" lvl="0" marL="192881" rtl="0" algn="l">
              <a:lnSpc>
                <a:spcPct val="100000"/>
              </a:lnSpc>
              <a:spcBef>
                <a:spcPts val="600"/>
              </a:spcBef>
              <a:spcAft>
                <a:spcPts val="0"/>
              </a:spcAft>
              <a:buClr>
                <a:schemeClr val="dk1"/>
              </a:buClr>
              <a:buSzPts val="1200"/>
              <a:buFont typeface="Arial"/>
              <a:buAutoNum type="arabicPeriod"/>
            </a:pPr>
            <a:r>
              <a:rPr lang="de-DE" sz="1200">
                <a:solidFill>
                  <a:schemeClr val="dk1"/>
                </a:solidFill>
              </a:rPr>
              <a:t>Recherchiere mindestens drei Beispiele aus den Printmedien, dem Fernsehen oder dem Internet.</a:t>
            </a:r>
            <a:endParaRPr/>
          </a:p>
          <a:p>
            <a:pPr indent="-192881" lvl="0" marL="192881" rtl="0" algn="l">
              <a:lnSpc>
                <a:spcPct val="100000"/>
              </a:lnSpc>
              <a:spcBef>
                <a:spcPts val="600"/>
              </a:spcBef>
              <a:spcAft>
                <a:spcPts val="0"/>
              </a:spcAft>
              <a:buClr>
                <a:schemeClr val="dk1"/>
              </a:buClr>
              <a:buSzPts val="1200"/>
              <a:buFont typeface="Arial"/>
              <a:buAutoNum type="arabicPeriod"/>
            </a:pPr>
            <a:r>
              <a:rPr lang="de-DE" sz="1200">
                <a:solidFill>
                  <a:schemeClr val="dk1"/>
                </a:solidFill>
              </a:rPr>
              <a:t>Beurteile deine Beispiele im Hinblick darauf,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ob die Leser*innen sachlich korrekt und gut informiert werden,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ob die Leser*innen zuverlässige Fakten, Daten oder Hintergründe erfahren,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ob die Leser*innen beeindruckt und gut unterhalten werden,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ob und inwiefern bei den Leser*innen starke Gefühle geweckt werden sollen. </a:t>
            </a:r>
            <a:endParaRPr/>
          </a:p>
          <a:p>
            <a:pPr indent="-25400" lvl="4" marL="579438" rtl="0" algn="l">
              <a:lnSpc>
                <a:spcPct val="100000"/>
              </a:lnSpc>
              <a:spcBef>
                <a:spcPts val="600"/>
              </a:spcBef>
              <a:spcAft>
                <a:spcPts val="0"/>
              </a:spcAft>
              <a:buClr>
                <a:srgbClr val="606060"/>
              </a:buClr>
              <a:buSzPts val="975"/>
              <a:buFont typeface="Arial"/>
              <a:buNone/>
            </a:pPr>
            <a:r>
              <a:t/>
            </a:r>
            <a:endParaRPr sz="975">
              <a:solidFill>
                <a:schemeClr val="dk1"/>
              </a:solidFill>
            </a:endParaRPr>
          </a:p>
          <a:p>
            <a:pPr indent="-192881" lvl="0" marL="192881" rtl="0" algn="l">
              <a:lnSpc>
                <a:spcPct val="100000"/>
              </a:lnSpc>
              <a:spcBef>
                <a:spcPts val="600"/>
              </a:spcBef>
              <a:spcAft>
                <a:spcPts val="0"/>
              </a:spcAft>
              <a:buClr>
                <a:schemeClr val="dk1"/>
              </a:buClr>
              <a:buSzPts val="1200"/>
              <a:buFont typeface="Arial"/>
              <a:buAutoNum type="arabicPeriod"/>
            </a:pPr>
            <a:r>
              <a:rPr lang="de-DE" sz="1200">
                <a:solidFill>
                  <a:schemeClr val="dk1"/>
                </a:solidFill>
              </a:rPr>
              <a:t>Beurteile und begründe abschließend,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welcher Beitrag dir am besten gefällt,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welcher Beitrag dich am besten informiert, </a:t>
            </a:r>
            <a:endParaRPr/>
          </a:p>
          <a:p>
            <a:pPr indent="-87311" lvl="4" marL="579438" rtl="0" algn="l">
              <a:lnSpc>
                <a:spcPct val="100000"/>
              </a:lnSpc>
              <a:spcBef>
                <a:spcPts val="600"/>
              </a:spcBef>
              <a:spcAft>
                <a:spcPts val="0"/>
              </a:spcAft>
              <a:buClr>
                <a:schemeClr val="dk1"/>
              </a:buClr>
              <a:buSzPts val="975"/>
              <a:buFont typeface="Arial"/>
              <a:buAutoNum type="alphaLcParenR"/>
            </a:pPr>
            <a:r>
              <a:rPr lang="de-DE" sz="975">
                <a:solidFill>
                  <a:schemeClr val="dk1"/>
                </a:solidFill>
              </a:rPr>
              <a:t> welcher Beitrag dir am vertrauenswürdigsten erscheint.</a:t>
            </a:r>
            <a:endParaRPr/>
          </a:p>
          <a:p>
            <a:pPr indent="-25400" lvl="4" marL="579438" rtl="0" algn="l">
              <a:lnSpc>
                <a:spcPct val="100000"/>
              </a:lnSpc>
              <a:spcBef>
                <a:spcPts val="600"/>
              </a:spcBef>
              <a:spcAft>
                <a:spcPts val="0"/>
              </a:spcAft>
              <a:buClr>
                <a:srgbClr val="606060"/>
              </a:buClr>
              <a:buSzPts val="975"/>
              <a:buFont typeface="Arial"/>
              <a:buNone/>
            </a:pPr>
            <a:r>
              <a:t/>
            </a:r>
            <a:endParaRPr sz="975">
              <a:solidFill>
                <a:schemeClr val="dk1"/>
              </a:solidFill>
            </a:endParaRPr>
          </a:p>
          <a:p>
            <a:pPr indent="-192881" lvl="0" marL="192881" rtl="0" algn="l">
              <a:lnSpc>
                <a:spcPct val="100000"/>
              </a:lnSpc>
              <a:spcBef>
                <a:spcPts val="600"/>
              </a:spcBef>
              <a:spcAft>
                <a:spcPts val="0"/>
              </a:spcAft>
              <a:buClr>
                <a:schemeClr val="dk1"/>
              </a:buClr>
              <a:buSzPts val="1200"/>
              <a:buFont typeface="Arial"/>
              <a:buAutoNum type="arabicPeriod" startAt="4"/>
            </a:pPr>
            <a:r>
              <a:rPr lang="de-DE" sz="1200">
                <a:solidFill>
                  <a:schemeClr val="dk1"/>
                </a:solidFill>
              </a:rPr>
              <a:t>Diskutiert in eurer Gruppe die drei interessantesten Beispiele und stellt sie im Plenum vor.</a:t>
            </a:r>
            <a:endParaRPr/>
          </a:p>
          <a:p>
            <a:pPr indent="0" lvl="0" marL="0" rtl="0" algn="l">
              <a:lnSpc>
                <a:spcPct val="100000"/>
              </a:lnSpc>
              <a:spcBef>
                <a:spcPts val="0"/>
              </a:spcBef>
              <a:spcAft>
                <a:spcPts val="0"/>
              </a:spcAft>
              <a:buSzPts val="1400"/>
              <a:buNone/>
            </a:pPr>
            <a:r>
              <a:t/>
            </a:r>
            <a:endParaRPr sz="1200"/>
          </a:p>
        </p:txBody>
      </p:sp>
      <p:sp>
        <p:nvSpPr>
          <p:cNvPr id="826" name="Google Shape;826;p4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27" name="Google Shape;827;p44"/>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Aufgabe 3: Medienberichte einschätzen und bewerten können</a:t>
            </a:r>
            <a:endParaRPr/>
          </a:p>
        </p:txBody>
      </p:sp>
      <p:sp>
        <p:nvSpPr>
          <p:cNvPr id="828" name="Google Shape;828;p44"/>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45"/>
          <p:cNvSpPr txBox="1"/>
          <p:nvPr>
            <p:ph idx="1" type="body"/>
          </p:nvPr>
        </p:nvSpPr>
        <p:spPr>
          <a:xfrm>
            <a:off x="676800" y="1094400"/>
            <a:ext cx="7999656" cy="3493574"/>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t/>
            </a:r>
            <a:endParaRPr i="0" sz="1200" u="none" strike="noStrike">
              <a:solidFill>
                <a:schemeClr val="dk1"/>
              </a:solidFill>
            </a:endParaRPr>
          </a:p>
          <a:p>
            <a:pPr indent="-192881" lvl="0" marL="192881" rtl="0" algn="l">
              <a:lnSpc>
                <a:spcPct val="90000"/>
              </a:lnSpc>
              <a:spcBef>
                <a:spcPts val="600"/>
              </a:spcBef>
              <a:spcAft>
                <a:spcPts val="0"/>
              </a:spcAft>
              <a:buSzPts val="1400"/>
              <a:buNone/>
            </a:pPr>
            <a:r>
              <a:rPr i="0" lang="de-DE" sz="1200" u="none" strike="noStrike">
                <a:solidFill>
                  <a:schemeClr val="dk1"/>
                </a:solidFill>
              </a:rPr>
              <a:t>Alle Mitglieder eurer Arbeitsgruppe öffnen jeweils mit ihrem Handy die Startseite von YouTube, ohne einen Suchbegriff einzugeben. Auf jedem Handy wird euch nun eine Reihe von Videos vorgeschlagen. </a:t>
            </a:r>
            <a:endParaRPr/>
          </a:p>
          <a:p>
            <a:pPr indent="-192881" lvl="0" marL="192881" rtl="0" algn="l">
              <a:lnSpc>
                <a:spcPct val="90000"/>
              </a:lnSpc>
              <a:spcBef>
                <a:spcPts val="600"/>
              </a:spcBef>
              <a:spcAft>
                <a:spcPts val="0"/>
              </a:spcAft>
              <a:buSzPts val="1400"/>
              <a:buNone/>
            </a:pPr>
            <a:r>
              <a:t/>
            </a:r>
            <a:endParaRPr i="0" sz="1200" u="none" strike="noStrike">
              <a:solidFill>
                <a:schemeClr val="dk1"/>
              </a:solidFill>
            </a:endParaRPr>
          </a:p>
          <a:p>
            <a:pPr indent="-192881" lvl="0" marL="192881" rtl="0" algn="l">
              <a:lnSpc>
                <a:spcPct val="150000"/>
              </a:lnSpc>
              <a:spcBef>
                <a:spcPts val="600"/>
              </a:spcBef>
              <a:spcAft>
                <a:spcPts val="0"/>
              </a:spcAft>
              <a:buSzPts val="1400"/>
              <a:buNone/>
            </a:pPr>
            <a:r>
              <a:rPr i="0" lang="de-DE" sz="1200" u="none" strike="noStrike">
                <a:solidFill>
                  <a:schemeClr val="dk1"/>
                </a:solidFill>
              </a:rPr>
              <a:t>1.  Vergleicht die Vorschlagslisten in der Gruppe. Wie ähnlich sind sie?</a:t>
            </a:r>
            <a:endParaRPr/>
          </a:p>
          <a:p>
            <a:pPr indent="-192881" lvl="0" marL="192881" rtl="0" algn="l">
              <a:lnSpc>
                <a:spcPct val="150000"/>
              </a:lnSpc>
              <a:spcBef>
                <a:spcPts val="600"/>
              </a:spcBef>
              <a:spcAft>
                <a:spcPts val="0"/>
              </a:spcAft>
              <a:buSzPts val="1400"/>
              <a:buNone/>
            </a:pPr>
            <a:r>
              <a:rPr i="0" lang="de-DE" sz="1200" u="none" strike="noStrike">
                <a:solidFill>
                  <a:schemeClr val="dk1"/>
                </a:solidFill>
              </a:rPr>
              <a:t>2.  Gebt nun einen gleichen Suchbegriff an. Vergleicht wieder eure Vorschlagslisten.</a:t>
            </a:r>
            <a:endParaRPr/>
          </a:p>
          <a:p>
            <a:pPr indent="-192881" lvl="0" marL="192881" rtl="0" algn="l">
              <a:lnSpc>
                <a:spcPct val="150000"/>
              </a:lnSpc>
              <a:spcBef>
                <a:spcPts val="600"/>
              </a:spcBef>
              <a:spcAft>
                <a:spcPts val="0"/>
              </a:spcAft>
              <a:buSzPts val="1400"/>
              <a:buNone/>
            </a:pPr>
            <a:r>
              <a:rPr i="0" lang="de-DE" sz="1200" u="none" strike="noStrike">
                <a:solidFill>
                  <a:schemeClr val="dk1"/>
                </a:solidFill>
              </a:rPr>
              <a:t>3.  Gebt nun den Suchbegriff „Klima“ ein. YouTube macht euch Vorschläge für eine Auto-Vervollständigung. Vergleicht die Liste der vorgeschlagenen Suchbegriffe miteinander.</a:t>
            </a:r>
            <a:endParaRPr/>
          </a:p>
          <a:p>
            <a:pPr indent="-192881" lvl="0" marL="192881" rtl="0" algn="l">
              <a:lnSpc>
                <a:spcPct val="150000"/>
              </a:lnSpc>
              <a:spcBef>
                <a:spcPts val="600"/>
              </a:spcBef>
              <a:spcAft>
                <a:spcPts val="0"/>
              </a:spcAft>
              <a:buSzPts val="1400"/>
              <a:buNone/>
            </a:pPr>
            <a:r>
              <a:rPr i="0" lang="de-DE" sz="1200" u="none" strike="noStrike">
                <a:solidFill>
                  <a:schemeClr val="dk1"/>
                </a:solidFill>
              </a:rPr>
              <a:t>4.  Stellt euer Wissen oder eure Vermutungen darüber zusammen, warum die Listen mehr oder weniger ähnlich sind.</a:t>
            </a:r>
            <a:endParaRPr/>
          </a:p>
          <a:p>
            <a:pPr indent="-192881" lvl="0" marL="192881" rtl="0" algn="l">
              <a:lnSpc>
                <a:spcPct val="100000"/>
              </a:lnSpc>
              <a:spcBef>
                <a:spcPts val="600"/>
              </a:spcBef>
              <a:spcAft>
                <a:spcPts val="0"/>
              </a:spcAft>
              <a:buSzPts val="1400"/>
              <a:buNone/>
            </a:pPr>
            <a:r>
              <a:t/>
            </a:r>
            <a:endParaRPr i="0" sz="1200" u="none" strike="noStrike">
              <a:solidFill>
                <a:schemeClr val="dk1"/>
              </a:solidFill>
            </a:endParaRPr>
          </a:p>
          <a:p>
            <a:pPr indent="-192881" lvl="0" marL="192881" rtl="0" algn="l">
              <a:lnSpc>
                <a:spcPct val="90000"/>
              </a:lnSpc>
              <a:spcBef>
                <a:spcPts val="788"/>
              </a:spcBef>
              <a:spcAft>
                <a:spcPts val="0"/>
              </a:spcAft>
              <a:buSzPts val="1400"/>
              <a:buNone/>
            </a:pPr>
            <a:r>
              <a:rPr i="0" lang="de-DE" sz="1200" u="none" strike="noStrike">
                <a:solidFill>
                  <a:schemeClr val="dk1"/>
                </a:solidFill>
              </a:rPr>
              <a:t>→</a:t>
            </a:r>
            <a:r>
              <a:rPr i="1" lang="de-DE" sz="1200" u="none" strike="noStrike">
                <a:solidFill>
                  <a:schemeClr val="dk1"/>
                </a:solidFill>
              </a:rPr>
              <a:t> Es macht übrigens einen großen Unterschied, ob man sich bei YouTube mit seinem eigenen Konto einloggt oder nicht.</a:t>
            </a:r>
            <a:endParaRPr i="0" sz="1200" u="none" strike="noStrike">
              <a:solidFill>
                <a:schemeClr val="dk1"/>
              </a:solidFill>
            </a:endParaRPr>
          </a:p>
          <a:p>
            <a:pPr indent="0" lvl="0" marL="0" rtl="0" algn="l">
              <a:lnSpc>
                <a:spcPct val="100000"/>
              </a:lnSpc>
              <a:spcBef>
                <a:spcPts val="0"/>
              </a:spcBef>
              <a:spcAft>
                <a:spcPts val="0"/>
              </a:spcAft>
              <a:buSzPts val="1400"/>
              <a:buNone/>
            </a:pPr>
            <a:r>
              <a:t/>
            </a:r>
            <a:endParaRPr sz="1200">
              <a:solidFill>
                <a:schemeClr val="dk1"/>
              </a:solidFill>
            </a:endParaRPr>
          </a:p>
        </p:txBody>
      </p:sp>
      <p:sp>
        <p:nvSpPr>
          <p:cNvPr id="834" name="Google Shape;834;p4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35" name="Google Shape;835;p45"/>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Aufgabe 4: Selbstreflexion zu Filterblasen</a:t>
            </a:r>
            <a:endParaRPr/>
          </a:p>
        </p:txBody>
      </p:sp>
      <p:sp>
        <p:nvSpPr>
          <p:cNvPr id="836" name="Google Shape;836;p45"/>
          <p:cNvSpPr txBox="1"/>
          <p:nvPr/>
        </p:nvSpPr>
        <p:spPr>
          <a:xfrm>
            <a:off x="676800" y="4764901"/>
            <a:ext cx="20573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4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43" name="Google Shape;843;p46"/>
          <p:cNvSpPr txBox="1"/>
          <p:nvPr>
            <p:ph type="title"/>
          </p:nvPr>
        </p:nvSpPr>
        <p:spPr>
          <a:xfrm>
            <a:off x="669600" y="216000"/>
            <a:ext cx="5838825"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lang="de-DE"/>
              <a:t>Wissenschaftliche Medienkompetenz fördern</a:t>
            </a:r>
            <a:endParaRPr/>
          </a:p>
        </p:txBody>
      </p:sp>
      <p:sp>
        <p:nvSpPr>
          <p:cNvPr id="844" name="Google Shape;844;p46"/>
          <p:cNvSpPr txBox="1"/>
          <p:nvPr/>
        </p:nvSpPr>
        <p:spPr>
          <a:xfrm>
            <a:off x="676800" y="1094400"/>
            <a:ext cx="6765925" cy="473416"/>
          </a:xfrm>
          <a:prstGeom prst="rect">
            <a:avLst/>
          </a:prstGeom>
          <a:noFill/>
          <a:ln>
            <a:noFill/>
          </a:ln>
        </p:spPr>
        <p:txBody>
          <a:bodyPr anchorCtr="0" anchor="t" bIns="45700" lIns="91425" spcFirstLastPara="1" rIns="91425" wrap="square" tIns="45700">
            <a:noAutofit/>
          </a:bodyPr>
          <a:lstStyle/>
          <a:p>
            <a:pPr indent="-192881" lvl="0" marL="192881"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Übung: Lernaufgaben reflektieren</a:t>
            </a:r>
            <a:endParaRPr b="0" i="0" sz="1400" u="none" cap="none" strike="noStrike">
              <a:solidFill>
                <a:srgbClr val="000000"/>
              </a:solidFill>
              <a:latin typeface="Arial"/>
              <a:ea typeface="Arial"/>
              <a:cs typeface="Arial"/>
              <a:sym typeface="Arial"/>
            </a:endParaRPr>
          </a:p>
          <a:p>
            <a:pPr indent="-192881" lvl="0" marL="192881" marR="0" rtl="0" algn="l">
              <a:lnSpc>
                <a:spcPct val="90000"/>
              </a:lnSpc>
              <a:spcBef>
                <a:spcPts val="788"/>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192881" lvl="0" marL="192881" marR="0" rtl="0" algn="l">
              <a:lnSpc>
                <a:spcPct val="90000"/>
              </a:lnSpc>
              <a:spcBef>
                <a:spcPts val="788"/>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845" name="Google Shape;845;p46"/>
          <p:cNvPicPr preferRelativeResize="0"/>
          <p:nvPr/>
        </p:nvPicPr>
        <p:blipFill rotWithShape="1">
          <a:blip r:embed="rId3">
            <a:alphaModFix/>
          </a:blip>
          <a:srcRect b="0" l="0" r="0" t="0"/>
          <a:stretch/>
        </p:blipFill>
        <p:spPr>
          <a:xfrm>
            <a:off x="752102" y="1707062"/>
            <a:ext cx="2125607" cy="3005608"/>
          </a:xfrm>
          <a:prstGeom prst="rect">
            <a:avLst/>
          </a:prstGeom>
          <a:solidFill>
            <a:schemeClr val="lt1"/>
          </a:solidFill>
          <a:ln>
            <a:noFill/>
          </a:ln>
          <a:effectLst>
            <a:outerShdw blurRad="50800" rotWithShape="0" algn="tr" dir="8100000" dist="38100">
              <a:srgbClr val="000000">
                <a:alpha val="40000"/>
              </a:srgbClr>
            </a:outerShdw>
          </a:effectLst>
        </p:spPr>
      </p:pic>
      <p:pic>
        <p:nvPicPr>
          <p:cNvPr id="846" name="Google Shape;846;p46"/>
          <p:cNvPicPr preferRelativeResize="0"/>
          <p:nvPr/>
        </p:nvPicPr>
        <p:blipFill rotWithShape="1">
          <a:blip r:embed="rId4">
            <a:alphaModFix/>
          </a:blip>
          <a:srcRect b="0" l="0" r="0" t="0"/>
          <a:stretch/>
        </p:blipFill>
        <p:spPr>
          <a:xfrm>
            <a:off x="3059832" y="1637528"/>
            <a:ext cx="5031663" cy="360039"/>
          </a:xfrm>
          <a:prstGeom prst="rect">
            <a:avLst/>
          </a:prstGeom>
          <a:noFill/>
          <a:ln>
            <a:noFill/>
          </a:ln>
        </p:spPr>
      </p:pic>
      <p:pic>
        <p:nvPicPr>
          <p:cNvPr id="847" name="Google Shape;847;p46"/>
          <p:cNvPicPr preferRelativeResize="0"/>
          <p:nvPr/>
        </p:nvPicPr>
        <p:blipFill rotWithShape="1">
          <a:blip r:embed="rId5">
            <a:alphaModFix/>
          </a:blip>
          <a:srcRect b="0" l="0" r="0" t="0"/>
          <a:stretch/>
        </p:blipFill>
        <p:spPr>
          <a:xfrm>
            <a:off x="3059832" y="1995187"/>
            <a:ext cx="4988191" cy="864097"/>
          </a:xfrm>
          <a:prstGeom prst="rect">
            <a:avLst/>
          </a:prstGeom>
          <a:noFill/>
          <a:ln>
            <a:noFill/>
          </a:ln>
        </p:spPr>
      </p:pic>
      <p:sp>
        <p:nvSpPr>
          <p:cNvPr id="848" name="Google Shape;848;p46"/>
          <p:cNvSpPr txBox="1"/>
          <p:nvPr/>
        </p:nvSpPr>
        <p:spPr>
          <a:xfrm>
            <a:off x="3059832" y="2843979"/>
            <a:ext cx="5251437" cy="187968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de-DE" sz="1000" u="none" cap="none" strike="noStrike">
                <a:solidFill>
                  <a:srgbClr val="92B1EC"/>
                </a:solidFill>
                <a:latin typeface="Arial"/>
                <a:ea typeface="Arial"/>
                <a:cs typeface="Arial"/>
                <a:sym typeface="Arial"/>
              </a:rPr>
              <a:t>Gruppenarbeit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92B1E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Entscheiden Sie sich für eine Lernaufgabe und führen Sie sie durch. Diskutieren Sie folgende Aspekte.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chemeClr val="dk1"/>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a:t>
            </a:r>
            <a:r>
              <a:rPr b="1" i="0" lang="de-DE" sz="1000" u="none" cap="none" strike="noStrike">
                <a:solidFill>
                  <a:srgbClr val="92B1EC"/>
                </a:solidFill>
                <a:latin typeface="Arial"/>
                <a:ea typeface="Arial"/>
                <a:cs typeface="Arial"/>
                <a:sym typeface="Arial"/>
              </a:rPr>
              <a:t>Lernziele</a:t>
            </a:r>
            <a:r>
              <a:rPr b="0" i="0" lang="de-DE" sz="1000" u="none" cap="none" strike="noStrike">
                <a:solidFill>
                  <a:schemeClr val="dk1"/>
                </a:solidFill>
                <a:latin typeface="Arial"/>
                <a:ea typeface="Arial"/>
                <a:cs typeface="Arial"/>
                <a:sym typeface="Arial"/>
              </a:rPr>
              <a:t> können mit den Materialien erreicht werden und für welche Klassenstufe eignen sie sich?</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a:t>
            </a:r>
            <a:r>
              <a:rPr b="1" i="0" lang="de-DE" sz="1000" u="none" cap="none" strike="noStrike">
                <a:solidFill>
                  <a:srgbClr val="92B1EC"/>
                </a:solidFill>
                <a:latin typeface="Arial"/>
                <a:ea typeface="Arial"/>
                <a:cs typeface="Arial"/>
                <a:sym typeface="Arial"/>
              </a:rPr>
              <a:t>Möglichkeiten zum Weiterarbeiten </a:t>
            </a:r>
            <a:r>
              <a:rPr b="0" i="0" lang="de-DE" sz="1000" u="none" cap="none" strike="noStrike">
                <a:solidFill>
                  <a:schemeClr val="dk1"/>
                </a:solidFill>
                <a:latin typeface="Arial"/>
                <a:ea typeface="Arial"/>
                <a:cs typeface="Arial"/>
                <a:sym typeface="Arial"/>
              </a:rPr>
              <a:t>bieten sich an?</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Welche potentiellen </a:t>
            </a:r>
            <a:r>
              <a:rPr b="1" i="0" lang="de-DE" sz="1000" u="none" cap="none" strike="noStrike">
                <a:solidFill>
                  <a:srgbClr val="92B1EC"/>
                </a:solidFill>
                <a:latin typeface="Arial"/>
                <a:ea typeface="Arial"/>
                <a:cs typeface="Arial"/>
                <a:sym typeface="Arial"/>
              </a:rPr>
              <a:t>Herausforderungen</a:t>
            </a:r>
            <a:r>
              <a:rPr b="0" i="0" lang="de-DE" sz="1000" u="none" cap="none" strike="noStrike">
                <a:solidFill>
                  <a:schemeClr val="dk1"/>
                </a:solidFill>
                <a:latin typeface="Arial"/>
                <a:ea typeface="Arial"/>
                <a:cs typeface="Arial"/>
                <a:sym typeface="Arial"/>
              </a:rPr>
              <a:t> ergeben sich aus dem Material?</a:t>
            </a:r>
            <a:endParaRPr b="0" i="0" sz="1400" u="none" cap="none" strike="noStrike">
              <a:solidFill>
                <a:srgbClr val="000000"/>
              </a:solidFill>
              <a:latin typeface="Arial"/>
              <a:ea typeface="Arial"/>
              <a:cs typeface="Arial"/>
              <a:sym typeface="Arial"/>
            </a:endParaRPr>
          </a:p>
          <a:p>
            <a:pPr indent="-63500" lvl="0" marL="0" marR="0" rtl="0" algn="l">
              <a:lnSpc>
                <a:spcPct val="150000"/>
              </a:lnSpc>
              <a:spcBef>
                <a:spcPts val="0"/>
              </a:spcBef>
              <a:spcAft>
                <a:spcPts val="0"/>
              </a:spcAft>
              <a:buClr>
                <a:schemeClr val="dk1"/>
              </a:buClr>
              <a:buSzPts val="1000"/>
              <a:buFont typeface="Arial"/>
              <a:buAutoNum type="arabicPeriod"/>
            </a:pPr>
            <a:r>
              <a:rPr b="0" i="0" lang="de-DE" sz="1000" u="none" cap="none" strike="noStrike">
                <a:solidFill>
                  <a:schemeClr val="dk1"/>
                </a:solidFill>
                <a:latin typeface="Arial"/>
                <a:ea typeface="Arial"/>
                <a:cs typeface="Arial"/>
                <a:sym typeface="Arial"/>
              </a:rPr>
              <a:t> Überlegen Sie sich eine </a:t>
            </a:r>
            <a:r>
              <a:rPr b="1" i="0" lang="de-DE" sz="1000" u="none" cap="none" strike="noStrike">
                <a:solidFill>
                  <a:srgbClr val="92B1EC"/>
                </a:solidFill>
                <a:latin typeface="Arial"/>
                <a:ea typeface="Arial"/>
                <a:cs typeface="Arial"/>
                <a:sym typeface="Arial"/>
              </a:rPr>
              <a:t>Differenzierungsmöglichkeit</a:t>
            </a:r>
            <a:r>
              <a:rPr b="0" i="0" lang="de-DE" sz="1000" u="none" cap="none" strike="noStrike">
                <a:solidFill>
                  <a:schemeClr val="dk1"/>
                </a:solidFill>
                <a:latin typeface="Arial"/>
                <a:ea typeface="Arial"/>
                <a:cs typeface="Arial"/>
                <a:sym typeface="Arial"/>
              </a:rPr>
              <a:t> für das vorliegende Material.</a:t>
            </a:r>
            <a:endParaRPr b="0" i="0" sz="1400" u="none" cap="none" strike="noStrike">
              <a:solidFill>
                <a:srgbClr val="000000"/>
              </a:solidFill>
              <a:latin typeface="Arial"/>
              <a:ea typeface="Arial"/>
              <a:cs typeface="Arial"/>
              <a:sym typeface="Arial"/>
            </a:endParaRPr>
          </a:p>
        </p:txBody>
      </p:sp>
      <p:sp>
        <p:nvSpPr>
          <p:cNvPr id="849" name="Google Shape;849;p46"/>
          <p:cNvSpPr txBox="1"/>
          <p:nvPr/>
        </p:nvSpPr>
        <p:spPr>
          <a:xfrm>
            <a:off x="676800" y="4712670"/>
            <a:ext cx="126151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dk1"/>
                </a:solidFill>
                <a:latin typeface="Arial"/>
                <a:ea typeface="Arial"/>
                <a:cs typeface="Arial"/>
                <a:sym typeface="Arial"/>
              </a:rPr>
              <a:t>(Höttecke, 2021)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47"/>
          <p:cNvSpPr txBox="1"/>
          <p:nvPr>
            <p:ph idx="1" type="body"/>
          </p:nvPr>
        </p:nvSpPr>
        <p:spPr>
          <a:xfrm>
            <a:off x="676800" y="1094400"/>
            <a:ext cx="6765925" cy="3097213"/>
          </a:xfrm>
          <a:prstGeom prst="rect">
            <a:avLst/>
          </a:prstGeom>
          <a:noFill/>
          <a:ln>
            <a:noFill/>
          </a:ln>
        </p:spPr>
        <p:txBody>
          <a:bodyPr anchorCtr="0" anchor="t" bIns="0" lIns="0" spcFirstLastPara="1" rIns="0" wrap="square" tIns="0">
            <a:noAutofit/>
          </a:bodyPr>
          <a:lstStyle/>
          <a:p>
            <a:pPr indent="0" lvl="0" marL="0" rtl="0" algn="l">
              <a:lnSpc>
                <a:spcPct val="90000"/>
              </a:lnSpc>
              <a:spcBef>
                <a:spcPts val="788"/>
              </a:spcBef>
              <a:spcAft>
                <a:spcPts val="0"/>
              </a:spcAft>
              <a:buSzPts val="1400"/>
              <a:buNone/>
            </a:pPr>
            <a:r>
              <a:rPr lang="de-DE" sz="1400"/>
              <a:t>Fakten stärken demokratische Diskurse</a:t>
            </a:r>
            <a:endParaRPr/>
          </a:p>
          <a:p>
            <a:pPr indent="0" lvl="0" marL="0" rtl="0" algn="l">
              <a:lnSpc>
                <a:spcPct val="90000"/>
              </a:lnSpc>
              <a:spcBef>
                <a:spcPts val="788"/>
              </a:spcBef>
              <a:spcAft>
                <a:spcPts val="0"/>
              </a:spcAft>
              <a:buSzPts val="1400"/>
              <a:buNone/>
            </a:pPr>
            <a:r>
              <a:rPr lang="de-DE" sz="1400">
                <a:solidFill>
                  <a:schemeClr val="dk1"/>
                </a:solidFill>
              </a:rPr>
              <a:t>Ein fundierter Umgang mit Klima-Informationen fördert evidenzbasierte und kritische Meinungsbildung.</a:t>
            </a:r>
            <a:endParaRPr/>
          </a:p>
          <a:p>
            <a:pPr indent="0" lvl="0" marL="0" rtl="0" algn="l">
              <a:lnSpc>
                <a:spcPct val="90000"/>
              </a:lnSpc>
              <a:spcBef>
                <a:spcPts val="788"/>
              </a:spcBef>
              <a:spcAft>
                <a:spcPts val="0"/>
              </a:spcAft>
              <a:buSzPts val="1400"/>
              <a:buNone/>
            </a:pPr>
            <a:r>
              <a:rPr lang="de-DE" sz="1400"/>
              <a:t>Klimamythen erkennen und einordnen</a:t>
            </a:r>
            <a:endParaRPr/>
          </a:p>
          <a:p>
            <a:pPr indent="0" lvl="0" marL="0" rtl="0" algn="l">
              <a:lnSpc>
                <a:spcPct val="90000"/>
              </a:lnSpc>
              <a:spcBef>
                <a:spcPts val="788"/>
              </a:spcBef>
              <a:spcAft>
                <a:spcPts val="0"/>
              </a:spcAft>
              <a:buSzPts val="1400"/>
              <a:buNone/>
            </a:pPr>
            <a:r>
              <a:rPr lang="de-DE" sz="1400">
                <a:solidFill>
                  <a:schemeClr val="dk1"/>
                </a:solidFill>
              </a:rPr>
              <a:t>Typische Muster von Populismus lassen sich analysieren und konstruktiv entkräften.</a:t>
            </a:r>
            <a:endParaRPr/>
          </a:p>
          <a:p>
            <a:pPr indent="0" lvl="0" marL="0" rtl="0" algn="l">
              <a:lnSpc>
                <a:spcPct val="90000"/>
              </a:lnSpc>
              <a:spcBef>
                <a:spcPts val="788"/>
              </a:spcBef>
              <a:spcAft>
                <a:spcPts val="0"/>
              </a:spcAft>
              <a:buSzPts val="1400"/>
              <a:buNone/>
            </a:pPr>
            <a:r>
              <a:rPr lang="de-DE" sz="1400">
                <a:solidFill>
                  <a:schemeClr val="dk2"/>
                </a:solidFill>
              </a:rPr>
              <a:t>Medienkompetenz als Schlüsselkompetenz </a:t>
            </a:r>
            <a:endParaRPr/>
          </a:p>
          <a:p>
            <a:pPr indent="0" lvl="0" marL="0" rtl="0" algn="l">
              <a:lnSpc>
                <a:spcPct val="90000"/>
              </a:lnSpc>
              <a:spcBef>
                <a:spcPts val="788"/>
              </a:spcBef>
              <a:spcAft>
                <a:spcPts val="0"/>
              </a:spcAft>
              <a:buSzPts val="1400"/>
              <a:buNone/>
            </a:pPr>
            <a:r>
              <a:rPr lang="de-DE" sz="1400">
                <a:solidFill>
                  <a:schemeClr val="dk1"/>
                </a:solidFill>
              </a:rPr>
              <a:t>Digitale Inhalte kritisch prüfen und populistische Vereinfachungen hinterfragen, auch im Unterricht.</a:t>
            </a:r>
            <a:endParaRPr/>
          </a:p>
          <a:p>
            <a:pPr indent="0" lvl="0" marL="0" rtl="0" algn="l">
              <a:lnSpc>
                <a:spcPct val="90000"/>
              </a:lnSpc>
              <a:spcBef>
                <a:spcPts val="788"/>
              </a:spcBef>
              <a:spcAft>
                <a:spcPts val="0"/>
              </a:spcAft>
              <a:buSzPts val="1400"/>
              <a:buNone/>
            </a:pPr>
            <a:r>
              <a:rPr lang="de-DE" sz="1400"/>
              <a:t>Lehrkräfte als Begleiter*innen im Meinungsbildungsprozess </a:t>
            </a:r>
            <a:endParaRPr sz="1400"/>
          </a:p>
          <a:p>
            <a:pPr indent="0" lvl="0" marL="0" rtl="0" algn="l">
              <a:lnSpc>
                <a:spcPct val="90000"/>
              </a:lnSpc>
              <a:spcBef>
                <a:spcPts val="788"/>
              </a:spcBef>
              <a:spcAft>
                <a:spcPts val="0"/>
              </a:spcAft>
              <a:buSzPts val="1400"/>
              <a:buNone/>
            </a:pPr>
            <a:r>
              <a:rPr lang="de-DE" sz="1400">
                <a:solidFill>
                  <a:schemeClr val="dk1"/>
                </a:solidFill>
              </a:rPr>
              <a:t>Sie begleiten Jugendliche dabei, sich eine fundierte Meinung zu bilden, im Spannungsfeld von Fakten, Emotionen und Meinungsvielfalt.</a:t>
            </a:r>
            <a:endParaRPr/>
          </a:p>
        </p:txBody>
      </p:sp>
      <p:sp>
        <p:nvSpPr>
          <p:cNvPr id="855" name="Google Shape;855;p4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856" name="Google Shape;856;p47"/>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Take Home Messages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48"/>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in Bild, das Text, Cartoon, Buch, Darstellung enthält.&#10;&#10;KI-generierte Inhalte können fehlerhaft sein." id="862" name="Google Shape;862;p48"/>
          <p:cNvPicPr preferRelativeResize="0"/>
          <p:nvPr/>
        </p:nvPicPr>
        <p:blipFill rotWithShape="1">
          <a:blip r:embed="rId3">
            <a:alphaModFix/>
          </a:blip>
          <a:srcRect b="0" l="0" r="0" t="0"/>
          <a:stretch/>
        </p:blipFill>
        <p:spPr>
          <a:xfrm>
            <a:off x="107443" y="0"/>
            <a:ext cx="1856264" cy="2626614"/>
          </a:xfrm>
          <a:prstGeom prst="rect">
            <a:avLst/>
          </a:prstGeom>
          <a:noFill/>
          <a:ln>
            <a:noFill/>
          </a:ln>
        </p:spPr>
      </p:pic>
      <p:pic>
        <p:nvPicPr>
          <p:cNvPr id="863" name="Google Shape;863;p48"/>
          <p:cNvPicPr preferRelativeResize="0"/>
          <p:nvPr/>
        </p:nvPicPr>
        <p:blipFill rotWithShape="1">
          <a:blip r:embed="rId4">
            <a:alphaModFix/>
          </a:blip>
          <a:srcRect b="0" l="0" r="0" t="0"/>
          <a:stretch/>
        </p:blipFill>
        <p:spPr>
          <a:xfrm>
            <a:off x="1412749" y="2071116"/>
            <a:ext cx="4009961" cy="2894076"/>
          </a:xfrm>
          <a:prstGeom prst="rect">
            <a:avLst/>
          </a:prstGeom>
          <a:noFill/>
          <a:ln>
            <a:noFill/>
          </a:ln>
        </p:spPr>
      </p:pic>
      <p:grpSp>
        <p:nvGrpSpPr>
          <p:cNvPr id="864" name="Google Shape;864;p48"/>
          <p:cNvGrpSpPr/>
          <p:nvPr/>
        </p:nvGrpSpPr>
        <p:grpSpPr>
          <a:xfrm>
            <a:off x="5690925" y="209851"/>
            <a:ext cx="3345633" cy="4865069"/>
            <a:chOff x="7359300" y="1242943"/>
            <a:chExt cx="3224236" cy="5164542"/>
          </a:xfrm>
        </p:grpSpPr>
        <p:pic>
          <p:nvPicPr>
            <p:cNvPr id="865" name="Google Shape;865;p48"/>
            <p:cNvPicPr preferRelativeResize="0"/>
            <p:nvPr/>
          </p:nvPicPr>
          <p:blipFill rotWithShape="1">
            <a:blip r:embed="rId5">
              <a:alphaModFix/>
            </a:blip>
            <a:srcRect b="0" l="0" r="15813" t="0"/>
            <a:stretch/>
          </p:blipFill>
          <p:spPr>
            <a:xfrm>
              <a:off x="7359300" y="1242943"/>
              <a:ext cx="3166873" cy="2734056"/>
            </a:xfrm>
            <a:prstGeom prst="rect">
              <a:avLst/>
            </a:prstGeom>
            <a:noFill/>
            <a:ln>
              <a:noFill/>
            </a:ln>
          </p:spPr>
        </p:pic>
        <p:pic>
          <p:nvPicPr>
            <p:cNvPr id="866" name="Google Shape;866;p48"/>
            <p:cNvPicPr preferRelativeResize="0"/>
            <p:nvPr/>
          </p:nvPicPr>
          <p:blipFill rotWithShape="1">
            <a:blip r:embed="rId6">
              <a:alphaModFix/>
            </a:blip>
            <a:srcRect b="0" l="0" r="13164" t="0"/>
            <a:stretch/>
          </p:blipFill>
          <p:spPr>
            <a:xfrm>
              <a:off x="7416664" y="3995823"/>
              <a:ext cx="3166872" cy="2411662"/>
            </a:xfrm>
            <a:prstGeom prst="rect">
              <a:avLst/>
            </a:prstGeom>
            <a:noFill/>
            <a:ln>
              <a:noFill/>
            </a:ln>
          </p:spPr>
        </p:pic>
      </p:grpSp>
      <p:pic>
        <p:nvPicPr>
          <p:cNvPr id="867" name="Google Shape;867;p48"/>
          <p:cNvPicPr preferRelativeResize="0"/>
          <p:nvPr/>
        </p:nvPicPr>
        <p:blipFill rotWithShape="1">
          <a:blip r:embed="rId7">
            <a:alphaModFix/>
          </a:blip>
          <a:srcRect b="0" l="0" r="0" t="0"/>
          <a:stretch/>
        </p:blipFill>
        <p:spPr>
          <a:xfrm>
            <a:off x="2442877" y="405924"/>
            <a:ext cx="2500661" cy="90738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49"/>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3" name="Google Shape;873;p49"/>
          <p:cNvPicPr preferRelativeResize="0"/>
          <p:nvPr/>
        </p:nvPicPr>
        <p:blipFill rotWithShape="1">
          <a:blip r:embed="rId3">
            <a:alphaModFix/>
          </a:blip>
          <a:srcRect b="0" l="0" r="0" t="0"/>
          <a:stretch/>
        </p:blipFill>
        <p:spPr>
          <a:xfrm>
            <a:off x="266176" y="787442"/>
            <a:ext cx="5851160" cy="4003890"/>
          </a:xfrm>
          <a:prstGeom prst="rect">
            <a:avLst/>
          </a:prstGeom>
          <a:noFill/>
          <a:ln>
            <a:noFill/>
          </a:ln>
        </p:spPr>
      </p:pic>
      <p:pic>
        <p:nvPicPr>
          <p:cNvPr descr="Ein Bild, das Text, Handschrift, Rechteck, Papierprodukt enthält.&#10;&#10;KI-generierte Inhalte können fehlerhaft sein." id="874" name="Google Shape;874;p49"/>
          <p:cNvPicPr preferRelativeResize="0"/>
          <p:nvPr/>
        </p:nvPicPr>
        <p:blipFill rotWithShape="1">
          <a:blip r:embed="rId4">
            <a:alphaModFix/>
          </a:blip>
          <a:srcRect b="9505" l="13750" r="22361" t="4321"/>
          <a:stretch/>
        </p:blipFill>
        <p:spPr>
          <a:xfrm>
            <a:off x="6002796" y="2520213"/>
            <a:ext cx="2875028" cy="2181271"/>
          </a:xfrm>
          <a:prstGeom prst="rect">
            <a:avLst/>
          </a:prstGeom>
          <a:noFill/>
          <a:ln>
            <a:noFill/>
          </a:ln>
        </p:spPr>
      </p:pic>
      <p:pic>
        <p:nvPicPr>
          <p:cNvPr descr="Ein Bild, das Text, Handschrift, Papier, Dokument enthält.&#10;&#10;KI-generierte Inhalte können fehlerhaft sein." id="875" name="Google Shape;875;p49"/>
          <p:cNvPicPr preferRelativeResize="0"/>
          <p:nvPr/>
        </p:nvPicPr>
        <p:blipFill rotWithShape="1">
          <a:blip r:embed="rId5">
            <a:alphaModFix/>
          </a:blip>
          <a:srcRect b="9754" l="12917" r="25971" t="10246"/>
          <a:stretch/>
        </p:blipFill>
        <p:spPr>
          <a:xfrm>
            <a:off x="6002796" y="105214"/>
            <a:ext cx="3143248" cy="231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
          <p:cNvSpPr txBox="1"/>
          <p:nvPr/>
        </p:nvSpPr>
        <p:spPr>
          <a:xfrm>
            <a:off x="1335625" y="1508816"/>
            <a:ext cx="1006433" cy="3000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50" name="Google Shape;450;p5"/>
          <p:cNvSpPr txBox="1"/>
          <p:nvPr/>
        </p:nvSpPr>
        <p:spPr>
          <a:xfrm>
            <a:off x="242456" y="204464"/>
            <a:ext cx="6858000" cy="3705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000000"/>
              </a:buClr>
              <a:buSzPts val="2100"/>
              <a:buFont typeface="Arial"/>
              <a:buNone/>
            </a:pPr>
            <a:r>
              <a:rPr b="1" i="0" lang="de-DE" sz="2100" u="sng" cap="none" strike="noStrike">
                <a:solidFill>
                  <a:srgbClr val="000000"/>
                </a:solidFill>
                <a:latin typeface="Calibri"/>
                <a:ea typeface="Calibri"/>
                <a:cs typeface="Calibri"/>
                <a:sym typeface="Calibri"/>
              </a:rPr>
              <a:t>Klimarat des Studienseminars für Gymnasien Bad Vilbel</a:t>
            </a:r>
            <a:endParaRPr b="1" i="0" sz="2100" u="sng" cap="none" strike="noStrike">
              <a:solidFill>
                <a:srgbClr val="000000"/>
              </a:solidFill>
              <a:latin typeface="Calibri"/>
              <a:ea typeface="Calibri"/>
              <a:cs typeface="Calibri"/>
              <a:sym typeface="Calibri"/>
            </a:endParaRPr>
          </a:p>
        </p:txBody>
      </p:sp>
      <p:sp>
        <p:nvSpPr>
          <p:cNvPr id="451" name="Google Shape;451;p5"/>
          <p:cNvSpPr txBox="1"/>
          <p:nvPr/>
        </p:nvSpPr>
        <p:spPr>
          <a:xfrm>
            <a:off x="290272" y="833246"/>
            <a:ext cx="8072678" cy="369430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100"/>
              <a:buFont typeface="Arial"/>
              <a:buNone/>
            </a:pPr>
            <a:r>
              <a:rPr b="1" i="0" lang="de-DE" sz="2100" u="none" cap="none" strike="noStrike">
                <a:solidFill>
                  <a:srgbClr val="000000"/>
                </a:solidFill>
                <a:latin typeface="Calibri"/>
                <a:ea typeface="Calibri"/>
                <a:cs typeface="Calibri"/>
                <a:sym typeface="Calibri"/>
              </a:rPr>
              <a:t>Herzlich willkommen alle Kolleginnen und Kollegen aus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50"/>
              </a:spcBef>
              <a:spcAft>
                <a:spcPts val="0"/>
              </a:spcAft>
              <a:buClr>
                <a:srgbClr val="000000"/>
              </a:buClr>
              <a:buSzPts val="2100"/>
              <a:buFont typeface="Arial"/>
              <a:buNone/>
            </a:pPr>
            <a:r>
              <a:rPr b="1" i="0" lang="de-DE" sz="2100" u="none" cap="none" strike="noStrike">
                <a:solidFill>
                  <a:srgbClr val="000000"/>
                </a:solidFill>
                <a:latin typeface="Calibri"/>
                <a:ea typeface="Calibri"/>
                <a:cs typeface="Calibri"/>
                <a:sym typeface="Calibri"/>
              </a:rPr>
              <a:t>den (Ausbildungs-)Schulen: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Albert Einstein Schule (Schwalbach)</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Grundschule Feuerbach</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Altkönigschule (Kronberg)</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Heinrich von Kleist Schule (Eschborn)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Philipp-Reis-Schule (Friedrichsdorf)</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 Bischof Neumann Schule (Königstein)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2100"/>
              <a:buFont typeface="Arial"/>
              <a:buChar char="•"/>
            </a:pPr>
            <a:r>
              <a:rPr b="0" i="0" lang="de-DE" sz="2100" u="none" cap="none" strike="noStrike">
                <a:solidFill>
                  <a:srgbClr val="000000"/>
                </a:solidFill>
                <a:latin typeface="Calibri"/>
                <a:ea typeface="Calibri"/>
                <a:cs typeface="Calibri"/>
                <a:sym typeface="Calibri"/>
              </a:rPr>
              <a:t>und dem GHRF-Studienseminar.</a:t>
            </a:r>
            <a:endParaRPr b="0" i="0" sz="1400" u="none" cap="none" strike="noStrike">
              <a:solidFill>
                <a:srgbClr val="000000"/>
              </a:solidFill>
              <a:latin typeface="Arial"/>
              <a:ea typeface="Arial"/>
              <a:cs typeface="Arial"/>
              <a:sym typeface="Arial"/>
            </a:endParaRPr>
          </a:p>
        </p:txBody>
      </p:sp>
      <p:pic>
        <p:nvPicPr>
          <p:cNvPr id="452" name="Google Shape;452;p5"/>
          <p:cNvPicPr preferRelativeResize="0"/>
          <p:nvPr/>
        </p:nvPicPr>
        <p:blipFill rotWithShape="1">
          <a:blip r:embed="rId3">
            <a:alphaModFix/>
          </a:blip>
          <a:srcRect b="0" l="0" r="0" t="0"/>
          <a:stretch/>
        </p:blipFill>
        <p:spPr>
          <a:xfrm>
            <a:off x="7648832" y="6927"/>
            <a:ext cx="1495168" cy="130232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50"/>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0"/>
          <p:cNvSpPr txBox="1"/>
          <p:nvPr>
            <p:ph type="ctrTitle"/>
          </p:nvPr>
        </p:nvSpPr>
        <p:spPr>
          <a:xfrm>
            <a:off x="1143000" y="841772"/>
            <a:ext cx="6858000" cy="1790700"/>
          </a:xfrm>
          <a:prstGeom prst="rect">
            <a:avLst/>
          </a:prstGeom>
          <a:noFill/>
          <a:ln>
            <a:noFill/>
          </a:ln>
        </p:spPr>
        <p:txBody>
          <a:bodyPr anchorCtr="0" anchor="b" bIns="0" lIns="0" spcFirstLastPara="1" rIns="0" wrap="square" tIns="0">
            <a:normAutofit fontScale="90000"/>
          </a:bodyPr>
          <a:lstStyle/>
          <a:p>
            <a:pPr indent="0" lvl="0" marL="0" rtl="0" algn="ctr">
              <a:lnSpc>
                <a:spcPct val="100000"/>
              </a:lnSpc>
              <a:spcBef>
                <a:spcPts val="0"/>
              </a:spcBef>
              <a:spcAft>
                <a:spcPts val="0"/>
              </a:spcAft>
              <a:buSzPts val="1400"/>
              <a:buNone/>
            </a:pPr>
            <a:r>
              <a:rPr lang="de-DE" sz="12450"/>
              <a:t>K B C</a:t>
            </a:r>
            <a:endParaRPr/>
          </a:p>
        </p:txBody>
      </p:sp>
      <p:sp>
        <p:nvSpPr>
          <p:cNvPr id="882" name="Google Shape;882;p50"/>
          <p:cNvSpPr txBox="1"/>
          <p:nvPr>
            <p:ph idx="1" type="subTitle"/>
          </p:nvPr>
        </p:nvSpPr>
        <p:spPr>
          <a:xfrm>
            <a:off x="1143000" y="2701528"/>
            <a:ext cx="6858000" cy="1241822"/>
          </a:xfrm>
          <a:prstGeom prst="rect">
            <a:avLst/>
          </a:prstGeom>
          <a:noFill/>
          <a:ln>
            <a:noFill/>
          </a:ln>
        </p:spPr>
        <p:txBody>
          <a:bodyPr anchorCtr="0" anchor="t" bIns="0" lIns="0" spcFirstLastPara="1" rIns="0" wrap="square" tIns="0">
            <a:normAutofit fontScale="92500" lnSpcReduction="20000"/>
          </a:bodyPr>
          <a:lstStyle/>
          <a:p>
            <a:pPr indent="0" lvl="0" marL="0" rtl="0" algn="ctr">
              <a:lnSpc>
                <a:spcPct val="90000"/>
              </a:lnSpc>
              <a:spcBef>
                <a:spcPts val="788"/>
              </a:spcBef>
              <a:spcAft>
                <a:spcPts val="0"/>
              </a:spcAft>
              <a:buSzPct val="72072"/>
              <a:buNone/>
            </a:pPr>
            <a:r>
              <a:rPr lang="de-DE" sz="2100"/>
              <a:t>Die ultimative „</a:t>
            </a:r>
            <a:r>
              <a:rPr b="1" lang="de-DE" sz="2100"/>
              <a:t>Klima – Begriffs – Challenge</a:t>
            </a:r>
            <a:r>
              <a:rPr lang="de-DE" sz="2100"/>
              <a:t>“</a:t>
            </a:r>
            <a:endParaRPr/>
          </a:p>
          <a:p>
            <a:pPr indent="0" lvl="0" marL="0" rtl="0" algn="ctr">
              <a:lnSpc>
                <a:spcPct val="90000"/>
              </a:lnSpc>
              <a:spcBef>
                <a:spcPts val="788"/>
              </a:spcBef>
              <a:spcAft>
                <a:spcPts val="0"/>
              </a:spcAft>
              <a:buSzPct val="72072"/>
              <a:buNone/>
            </a:pPr>
            <a:r>
              <a:t/>
            </a:r>
            <a:endParaRPr sz="2100"/>
          </a:p>
          <a:p>
            <a:pPr indent="0" lvl="0" marL="0" rtl="0" algn="ctr">
              <a:lnSpc>
                <a:spcPct val="90000"/>
              </a:lnSpc>
              <a:spcBef>
                <a:spcPts val="788"/>
              </a:spcBef>
              <a:spcAft>
                <a:spcPts val="0"/>
              </a:spcAft>
              <a:buSzPct val="72072"/>
              <a:buNone/>
            </a:pPr>
            <a:r>
              <a:t/>
            </a:r>
            <a:endParaRPr sz="2100"/>
          </a:p>
          <a:p>
            <a:pPr indent="0" lvl="0" marL="0" rtl="0" algn="ctr">
              <a:lnSpc>
                <a:spcPct val="90000"/>
              </a:lnSpc>
              <a:spcBef>
                <a:spcPts val="788"/>
              </a:spcBef>
              <a:spcAft>
                <a:spcPts val="0"/>
              </a:spcAft>
              <a:buSzPct val="72072"/>
              <a:buNone/>
            </a:pPr>
            <a:r>
              <a:rPr lang="de-DE" sz="2100"/>
              <a:t>(Stadt – Land – Fluss – Variante)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1"/>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51"/>
          <p:cNvSpPr txBox="1"/>
          <p:nvPr>
            <p:ph type="title"/>
          </p:nvPr>
        </p:nvSpPr>
        <p:spPr>
          <a:xfrm>
            <a:off x="669600" y="202554"/>
            <a:ext cx="5838825" cy="720000"/>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64814"/>
              <a:buNone/>
            </a:pPr>
            <a:r>
              <a:rPr b="1" lang="de-DE" sz="2400">
                <a:solidFill>
                  <a:srgbClr val="0F4761"/>
                </a:solidFill>
                <a:latin typeface="Play"/>
                <a:ea typeface="Play"/>
                <a:cs typeface="Play"/>
                <a:sym typeface="Play"/>
              </a:rPr>
              <a:t>KBC -  die „Klima – Begriffs – Challenge“ </a:t>
            </a:r>
            <a:endParaRPr sz="4950"/>
          </a:p>
        </p:txBody>
      </p:sp>
      <p:sp>
        <p:nvSpPr>
          <p:cNvPr id="889" name="Google Shape;889;p51"/>
          <p:cNvSpPr txBox="1"/>
          <p:nvPr>
            <p:ph idx="1" type="body"/>
          </p:nvPr>
        </p:nvSpPr>
        <p:spPr>
          <a:xfrm>
            <a:off x="685800" y="1409700"/>
            <a:ext cx="6961188" cy="3008313"/>
          </a:xfrm>
          <a:prstGeom prst="rect">
            <a:avLst/>
          </a:prstGeom>
          <a:noFill/>
          <a:ln>
            <a:noFill/>
          </a:ln>
        </p:spPr>
        <p:txBody>
          <a:bodyPr anchorCtr="0" anchor="t" bIns="0" lIns="0" spcFirstLastPara="1" rIns="0" wrap="square" tIns="0">
            <a:normAutofit fontScale="77500" lnSpcReduction="20000"/>
          </a:bodyPr>
          <a:lstStyle/>
          <a:p>
            <a:pPr indent="-228600" lvl="0" marL="457200" rtl="0" algn="l">
              <a:lnSpc>
                <a:spcPct val="115000"/>
              </a:lnSpc>
              <a:spcBef>
                <a:spcPts val="788"/>
              </a:spcBef>
              <a:spcAft>
                <a:spcPts val="0"/>
              </a:spcAft>
              <a:buSzPct val="133811"/>
              <a:buNone/>
            </a:pPr>
            <a:r>
              <a:rPr lang="de-DE" sz="1350">
                <a:solidFill>
                  <a:schemeClr val="dk1"/>
                </a:solidFill>
                <a:latin typeface="Arial"/>
                <a:ea typeface="Arial"/>
                <a:cs typeface="Arial"/>
                <a:sym typeface="Arial"/>
              </a:rPr>
              <a:t>Eine Variante des Spiels “Stadt Land Fluss!“ mit klimadidaktischen Bezügen!</a:t>
            </a:r>
            <a:endParaRPr/>
          </a:p>
          <a:p>
            <a:pPr indent="-228600" lvl="0" marL="457200" rtl="0" algn="l">
              <a:lnSpc>
                <a:spcPct val="115000"/>
              </a:lnSpc>
              <a:spcBef>
                <a:spcPts val="1388"/>
              </a:spcBef>
              <a:spcAft>
                <a:spcPts val="0"/>
              </a:spcAft>
              <a:buSzPct val="133811"/>
              <a:buNone/>
            </a:pPr>
            <a:r>
              <a:rPr lang="de-DE" sz="1350">
                <a:solidFill>
                  <a:schemeClr val="dk1"/>
                </a:solidFill>
                <a:latin typeface="Arial"/>
                <a:ea typeface="Arial"/>
                <a:cs typeface="Arial"/>
                <a:sym typeface="Arial"/>
              </a:rPr>
              <a:t>Zur Erinnerung: „Stadt Land Fluss“ ist ein beliebtes Gesellschaftsspiel, bei dem die Spieler (allein oder in Gruppen) in verschiedenen Kategorien (wie Stadt, Land, Fluss, Tier, Beruf usw.) Begriffe finden müssen, die mit einem bestimmten Buchstaben beginnen.</a:t>
            </a:r>
            <a:endParaRPr/>
          </a:p>
          <a:p>
            <a:pPr indent="-228600" lvl="0" marL="457200" rtl="0" algn="l">
              <a:lnSpc>
                <a:spcPct val="115000"/>
              </a:lnSpc>
              <a:spcBef>
                <a:spcPts val="1388"/>
              </a:spcBef>
              <a:spcAft>
                <a:spcPts val="0"/>
              </a:spcAft>
              <a:buSzPct val="133811"/>
              <a:buNone/>
            </a:pPr>
            <a:r>
              <a:rPr lang="de-DE" sz="1350">
                <a:solidFill>
                  <a:schemeClr val="dk1"/>
                </a:solidFill>
                <a:latin typeface="Arial"/>
                <a:ea typeface="Arial"/>
                <a:cs typeface="Arial"/>
                <a:sym typeface="Arial"/>
              </a:rPr>
              <a:t>Das Spiel wird in der Regel auf Papier gespielt, wobei jeder Spieler (oder jedes Team) eine Tabelle mit den Kategorien erstellt und dann in einer festgelegten Zeit so viele Begriffe wie möglich aufschreibt. Am Ende der Runde werden die Begriffe verglichen, und Punkte werden vergeben, je nachdem, ob die Begriffe einzigartig sind oder nicht. </a:t>
            </a:r>
            <a:endParaRPr/>
          </a:p>
          <a:p>
            <a:pPr indent="-228600" lvl="0" marL="457200" rtl="0" algn="l">
              <a:lnSpc>
                <a:spcPct val="115000"/>
              </a:lnSpc>
              <a:spcBef>
                <a:spcPts val="1388"/>
              </a:spcBef>
              <a:spcAft>
                <a:spcPts val="0"/>
              </a:spcAft>
              <a:buSzPct val="133811"/>
              <a:buNone/>
            </a:pPr>
            <a:r>
              <a:rPr lang="de-DE" sz="1350">
                <a:solidFill>
                  <a:schemeClr val="dk1"/>
                </a:solidFill>
                <a:latin typeface="Arial"/>
                <a:ea typeface="Arial"/>
                <a:cs typeface="Arial"/>
                <a:sym typeface="Arial"/>
              </a:rPr>
              <a:t>Varianten sind denkbar, indem z.B. gemeinsam mit den Schülerinnen und Schülern weitere Spalten ergänzt werden, z.B. bei Maßnahmen mit direkten lokalen oder regionalen Bezügen. Im Spiel ergeben sich Differenzierungsmöglichkeiten, indem z.B. schon einzelne Felder der Tabelle ausgefüllt sind (oder im Raum Hilfsbegriffe ausgelegt werden.)</a:t>
            </a:r>
            <a:endParaRPr/>
          </a:p>
          <a:p>
            <a:pPr indent="-228600" lvl="0" marL="457200" rtl="0" algn="l">
              <a:lnSpc>
                <a:spcPct val="90000"/>
              </a:lnSpc>
              <a:spcBef>
                <a:spcPts val="1388"/>
              </a:spcBef>
              <a:spcAft>
                <a:spcPts val="0"/>
              </a:spcAft>
              <a:buSzPct val="100358"/>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52"/>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5" name="Google Shape;895;p52"/>
          <p:cNvGraphicFramePr/>
          <p:nvPr/>
        </p:nvGraphicFramePr>
        <p:xfrm>
          <a:off x="308612" y="166498"/>
          <a:ext cx="3000000" cy="3000000"/>
        </p:xfrm>
        <a:graphic>
          <a:graphicData uri="http://schemas.openxmlformats.org/drawingml/2006/table">
            <a:tbl>
              <a:tblPr>
                <a:noFill/>
                <a:tableStyleId>{ACF03992-76C8-45AC-87D0-46E29E98A1B3}</a:tableStyleId>
              </a:tblPr>
              <a:tblGrid>
                <a:gridCol w="1218100"/>
                <a:gridCol w="1218100"/>
                <a:gridCol w="1218100"/>
                <a:gridCol w="1218100"/>
                <a:gridCol w="1218100"/>
                <a:gridCol w="1218100"/>
                <a:gridCol w="1218100"/>
              </a:tblGrid>
              <a:tr h="1048425">
                <a:tc>
                  <a:txBody>
                    <a:bodyPr/>
                    <a:lstStyle/>
                    <a:p>
                      <a:pPr indent="0" lvl="0" marL="0" marR="0" rtl="0" algn="l">
                        <a:lnSpc>
                          <a:spcPct val="115000"/>
                        </a:lnSpc>
                        <a:spcBef>
                          <a:spcPts val="0"/>
                        </a:spcBef>
                        <a:spcAft>
                          <a:spcPts val="0"/>
                        </a:spcAft>
                        <a:buClr>
                          <a:srgbClr val="000000"/>
                        </a:buClr>
                        <a:buSzPts val="700"/>
                        <a:buFont typeface="Arial"/>
                        <a:buNone/>
                      </a:pPr>
                      <a:r>
                        <a:rPr lang="de-DE" sz="700" u="none" cap="none" strike="noStrike"/>
                        <a:t> </a:t>
                      </a:r>
                      <a:endParaRPr sz="7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a:t>
                      </a:r>
                      <a:r>
                        <a:rPr lang="de-DE" sz="1050" u="none" cap="none" strike="noStrike">
                          <a:solidFill>
                            <a:srgbClr val="FFFF00"/>
                          </a:solidFill>
                        </a:rPr>
                        <a:t>Folge</a:t>
                      </a:r>
                      <a:r>
                        <a:rPr lang="de-DE" sz="1050" u="none" cap="none" strike="noStrike"/>
                        <a:t> des Klimawandels</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a:t>
                      </a:r>
                      <a:r>
                        <a:rPr lang="de-DE" sz="1050" u="none" cap="none" strike="noStrike">
                          <a:solidFill>
                            <a:srgbClr val="FFFF00"/>
                          </a:solidFill>
                        </a:rPr>
                        <a:t>Ursache</a:t>
                      </a:r>
                      <a:r>
                        <a:rPr lang="de-DE" sz="1050" u="none" cap="none" strike="noStrike"/>
                        <a:t> des Klimawandels</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Maßnahme zur </a:t>
                      </a:r>
                      <a:r>
                        <a:rPr lang="de-DE" sz="1050" u="none" cap="none" strike="noStrike">
                          <a:solidFill>
                            <a:srgbClr val="FFFF00"/>
                          </a:solidFill>
                        </a:rPr>
                        <a:t>Widerlegung von Klimamythen</a:t>
                      </a:r>
                      <a:endParaRPr sz="1050" u="none" cap="none" strike="noStrike">
                        <a:solidFill>
                          <a:srgbClr val="FFFF00"/>
                        </a:solidFill>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a:t>
                      </a:r>
                      <a:r>
                        <a:rPr lang="de-DE" sz="1050" u="none" cap="none" strike="noStrike">
                          <a:solidFill>
                            <a:srgbClr val="FFFF00"/>
                          </a:solidFill>
                        </a:rPr>
                        <a:t>bauliche Maßnahme </a:t>
                      </a:r>
                      <a:r>
                        <a:rPr lang="de-DE" sz="1050" u="none" cap="none" strike="noStrike"/>
                        <a:t>für Klimaschutz in Schulen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Aktivität zum Klimaschutz aus der </a:t>
                      </a:r>
                      <a:r>
                        <a:rPr lang="de-DE" sz="1050" u="none" cap="none" strike="noStrike">
                          <a:solidFill>
                            <a:srgbClr val="FFFF00"/>
                          </a:solidFill>
                        </a:rPr>
                        <a:t>„public sphere“</a:t>
                      </a:r>
                      <a:endParaRPr sz="1050" u="none" cap="none" strike="noStrike">
                        <a:solidFill>
                          <a:srgbClr val="FFFF00"/>
                        </a:solidFill>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Eine Aktivität zum Klimaschutz aus der </a:t>
                      </a:r>
                      <a:r>
                        <a:rPr lang="de-DE" sz="1050" u="none" cap="none" strike="noStrike">
                          <a:solidFill>
                            <a:srgbClr val="FFFF00"/>
                          </a:solidFill>
                        </a:rPr>
                        <a:t>„private sphere“</a:t>
                      </a:r>
                      <a:endParaRPr sz="1050" u="none" cap="none" strike="noStrike">
                        <a:solidFill>
                          <a:srgbClr val="FFFF00"/>
                        </a:solidFill>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6082"/>
                    </a:solidFill>
                  </a:tcPr>
                </a:tc>
              </a:tr>
              <a:tr h="872725">
                <a:tc>
                  <a:txBody>
                    <a:bodyPr/>
                    <a:lstStyle/>
                    <a:p>
                      <a:pPr indent="0" lvl="0" marL="0" marR="0" rtl="0" algn="l">
                        <a:lnSpc>
                          <a:spcPct val="115000"/>
                        </a:lnSpc>
                        <a:spcBef>
                          <a:spcPts val="0"/>
                        </a:spcBef>
                        <a:spcAft>
                          <a:spcPts val="0"/>
                        </a:spcAft>
                        <a:buClr>
                          <a:srgbClr val="000000"/>
                        </a:buClr>
                        <a:buSzPts val="600"/>
                        <a:buFont typeface="Arial"/>
                        <a:buNone/>
                      </a:pPr>
                      <a:r>
                        <a:rPr lang="de-DE" sz="600" u="none" cap="none" strike="noStrike"/>
                        <a:t> </a:t>
                      </a:r>
                      <a:endParaRPr sz="700" u="none" cap="none" strike="noStrike"/>
                    </a:p>
                    <a:p>
                      <a:pPr indent="0" lvl="0" marL="0" marR="0" rtl="0" algn="l">
                        <a:lnSpc>
                          <a:spcPct val="115000"/>
                        </a:lnSpc>
                        <a:spcBef>
                          <a:spcPts val="800"/>
                        </a:spcBef>
                        <a:spcAft>
                          <a:spcPts val="0"/>
                        </a:spcAft>
                        <a:buClr>
                          <a:srgbClr val="000000"/>
                        </a:buClr>
                        <a:buSzPts val="600"/>
                        <a:buFont typeface="Arial"/>
                        <a:buNone/>
                      </a:pPr>
                      <a:r>
                        <a:rPr lang="de-DE" sz="600" u="none" cap="none" strike="noStrike"/>
                        <a:t>D</a:t>
                      </a:r>
                      <a:endParaRPr sz="7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Dürre</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Diesel </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Dokumentation wissenschaftlicher Fakten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Dämmung der Fassade des Schulgebäudes</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Diskussionen mit Landräten bei öffentlichen Auftritten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DIY - Projekte</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r>
              <a:tr h="521350">
                <a:tc>
                  <a:txBody>
                    <a:bodyPr/>
                    <a:lstStyle/>
                    <a:p>
                      <a:pPr indent="0" lvl="0" marL="0" marR="0" rtl="0" algn="l">
                        <a:lnSpc>
                          <a:spcPct val="115000"/>
                        </a:lnSpc>
                        <a:spcBef>
                          <a:spcPts val="0"/>
                        </a:spcBef>
                        <a:spcAft>
                          <a:spcPts val="0"/>
                        </a:spcAft>
                        <a:buClr>
                          <a:srgbClr val="000000"/>
                        </a:buClr>
                        <a:buSzPts val="600"/>
                        <a:buFont typeface="Arial"/>
                        <a:buNone/>
                      </a:pPr>
                      <a:r>
                        <a:rPr lang="de-DE" sz="600" u="none" cap="none" strike="noStrike"/>
                        <a:t> </a:t>
                      </a:r>
                      <a:endParaRPr sz="700" u="none" cap="none" strike="noStrike"/>
                    </a:p>
                    <a:p>
                      <a:pPr indent="0" lvl="0" marL="0" marR="0" rtl="0" algn="l">
                        <a:lnSpc>
                          <a:spcPct val="115000"/>
                        </a:lnSpc>
                        <a:spcBef>
                          <a:spcPts val="800"/>
                        </a:spcBef>
                        <a:spcAft>
                          <a:spcPts val="0"/>
                        </a:spcAft>
                        <a:buClr>
                          <a:srgbClr val="000000"/>
                        </a:buClr>
                        <a:buSzPts val="600"/>
                        <a:buFont typeface="Arial"/>
                        <a:buNone/>
                      </a:pPr>
                      <a:r>
                        <a:rPr lang="de-DE" sz="600" u="none" cap="none" strike="noStrike"/>
                        <a:t>S</a:t>
                      </a:r>
                      <a:endParaRPr sz="7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Sturmfluten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Soja-Anbau als Futter zur Viehzucht</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Schulungen zur Aufklärung von Mythen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Solarpanel</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Solidaritätsaktionen</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1050"/>
                        <a:buFont typeface="Arial"/>
                        <a:buNone/>
                      </a:pPr>
                      <a:r>
                        <a:rPr lang="de-DE" sz="1050" u="none" cap="none" strike="noStrike"/>
                        <a:t>Sammeln von Müll</a:t>
                      </a:r>
                      <a:endParaRPr sz="105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r>
              <a:tr h="719525">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r>
              <a:tr h="719525">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9EC"/>
                    </a:solidFill>
                  </a:tcPr>
                </a:tc>
              </a:tr>
              <a:tr h="881300">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6082"/>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c>
                  <a:txBody>
                    <a:bodyPr/>
                    <a:lstStyle/>
                    <a:p>
                      <a:pPr indent="0" lvl="0" marL="0" marR="0" rtl="0" algn="l">
                        <a:lnSpc>
                          <a:spcPct val="115000"/>
                        </a:lnSpc>
                        <a:spcBef>
                          <a:spcPts val="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1400" u="none" cap="none" strike="noStrike"/>
                    </a:p>
                    <a:p>
                      <a:pPr indent="0" lvl="0" marL="0" marR="0" rtl="0" algn="l">
                        <a:lnSpc>
                          <a:spcPct val="115000"/>
                        </a:lnSpc>
                        <a:spcBef>
                          <a:spcPts val="800"/>
                        </a:spcBef>
                        <a:spcAft>
                          <a:spcPts val="0"/>
                        </a:spcAft>
                        <a:buClr>
                          <a:srgbClr val="000000"/>
                        </a:buClr>
                        <a:buSzPts val="200"/>
                        <a:buFont typeface="Arial"/>
                        <a:buNone/>
                      </a:pPr>
                      <a:r>
                        <a:rPr lang="de-DE" sz="200" u="none" cap="none" strike="noStrike"/>
                        <a:t> </a:t>
                      </a:r>
                      <a:endParaRPr sz="200" u="none" cap="none" strike="noStrike">
                        <a:latin typeface="Arial"/>
                        <a:ea typeface="Arial"/>
                        <a:cs typeface="Arial"/>
                        <a:sym typeface="Arial"/>
                      </a:endParaRPr>
                    </a:p>
                  </a:txBody>
                  <a:tcPr marT="0" marB="0" marR="31925" marL="319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1D8"/>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53"/>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53"/>
          <p:cNvSpPr txBox="1"/>
          <p:nvPr>
            <p:ph type="title"/>
          </p:nvPr>
        </p:nvSpPr>
        <p:spPr>
          <a:xfrm>
            <a:off x="669600" y="202554"/>
            <a:ext cx="7845750" cy="7200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b="1" lang="de-DE" sz="2400">
                <a:solidFill>
                  <a:srgbClr val="0F4761"/>
                </a:solidFill>
                <a:latin typeface="Play"/>
                <a:ea typeface="Play"/>
                <a:cs typeface="Play"/>
                <a:sym typeface="Play"/>
              </a:rPr>
              <a:t>Didaktisches Potential (in Auszügen)</a:t>
            </a:r>
            <a:endParaRPr sz="4950"/>
          </a:p>
        </p:txBody>
      </p:sp>
      <p:sp>
        <p:nvSpPr>
          <p:cNvPr id="902" name="Google Shape;902;p53"/>
          <p:cNvSpPr txBox="1"/>
          <p:nvPr>
            <p:ph idx="1" type="body"/>
          </p:nvPr>
        </p:nvSpPr>
        <p:spPr>
          <a:xfrm>
            <a:off x="628650" y="1112910"/>
            <a:ext cx="7886700" cy="3701545"/>
          </a:xfrm>
          <a:prstGeom prst="rect">
            <a:avLst/>
          </a:prstGeom>
          <a:noFill/>
          <a:ln>
            <a:noFill/>
          </a:ln>
        </p:spPr>
        <p:txBody>
          <a:bodyPr anchorCtr="0" anchor="t" bIns="0" lIns="0" spcFirstLastPara="1" rIns="0" wrap="square" tIns="0">
            <a:normAutofit fontScale="25000" lnSpcReduction="20000"/>
          </a:bodyPr>
          <a:lstStyle/>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Das Spiel sensibilisiert die Spieler für Umweltprobleme und die Bedeutung von Klimaschutzmaßnahmen.</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Wenn das Spiel in Gruppen gespielt wird, fördert es die Zusammenarbeit und den Austausch von Ideen zwischen den Spielern.</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Spieler lernen, ihre Gedanken klar zu kommunizieren und gemeinsam Lösungen zu finden. Ggf. streiten die Teilnehmenden über die Zuordnung von „Folgen vs. Ursachen“, „public vs. private Sphere“ oder über die Relevanz der Maßnahmen </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Spieler müssen über die Begriffe nachdenken und ihre Relevanz im Kontext des Klimawandels reflektieren.</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Spieler lernen oder erinnern sich an wichtige Begriffe und Konzepte im Zusammenhang mit dem Klimawandel, seinen Ursachen, Folgen und möglichen Lösungen. </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Es fördert das Bewusstsein für individuelle und kollektive Verantwortung in Bezug auf den Klimawandel.</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Spieler sind eher bereit, sich mit dem Thema auseinanderzusetzen, wenn es in einem spielerischen Kontext präsentiert wird. Dabei ist zu entscheiden, ob das Spiel eher „kooperativ“ oder „kompetitiv“ durchgeführt werden soll. </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Spieler erweitern ihren Wortschatz in Bezug auf Umwelt- und Klimabegriffe, was auch in anderen Kontexten nützlich sein kann.</a:t>
            </a:r>
            <a:endParaRPr/>
          </a:p>
          <a:p>
            <a:pPr indent="-257175" lvl="0" marL="257175" rtl="0" algn="l">
              <a:lnSpc>
                <a:spcPct val="120000"/>
              </a:lnSpc>
              <a:spcBef>
                <a:spcPts val="0"/>
              </a:spcBef>
              <a:spcAft>
                <a:spcPts val="0"/>
              </a:spcAft>
              <a:buSzPct val="83333"/>
              <a:buFont typeface="Noto Sans Symbols"/>
              <a:buChar char="∙"/>
            </a:pPr>
            <a:r>
              <a:rPr lang="de-DE" sz="4800">
                <a:solidFill>
                  <a:schemeClr val="dk1"/>
                </a:solidFill>
              </a:rPr>
              <a:t>Es hilft, ein besseres Verständnis für die Sprache und Terminologie zu entwickeln, die in der Klimaforschung und -politik verwendet wird.</a:t>
            </a:r>
            <a:endParaRPr/>
          </a:p>
          <a:p>
            <a:pPr indent="0" lvl="0" marL="0" rtl="0" algn="l">
              <a:lnSpc>
                <a:spcPct val="120000"/>
              </a:lnSpc>
              <a:spcBef>
                <a:spcPts val="0"/>
              </a:spcBef>
              <a:spcAft>
                <a:spcPts val="0"/>
              </a:spcAft>
              <a:buSzPct val="103703"/>
              <a:buNone/>
            </a:pPr>
            <a:r>
              <a:rPr lang="de-DE" sz="5400">
                <a:solidFill>
                  <a:schemeClr val="dk1"/>
                </a:solidFill>
              </a:rPr>
              <a:t>🡪 Das </a:t>
            </a:r>
            <a:r>
              <a:rPr b="1" lang="de-DE" sz="5400">
                <a:solidFill>
                  <a:schemeClr val="dk1"/>
                </a:solidFill>
              </a:rPr>
              <a:t>diagnostisches Potential für Lehrkräfte</a:t>
            </a:r>
            <a:r>
              <a:rPr lang="de-DE" sz="5400">
                <a:solidFill>
                  <a:schemeClr val="dk1"/>
                </a:solidFill>
              </a:rPr>
              <a:t> variiert je nach Positionierung des Spieles in einer Unterrichtsreihe:  Zu Beginn einer Unterrichtsreihe werden die Vorkenntnisse der Lernenden deutlich, am Ende einer Unterrichtsreihe die Lernprogression</a:t>
            </a:r>
            <a:endParaRPr sz="5400">
              <a:solidFill>
                <a:schemeClr val="dk1"/>
              </a:solidFill>
            </a:endParaRPr>
          </a:p>
          <a:p>
            <a:pPr indent="0" lvl="0" marL="0" rtl="0" algn="l">
              <a:lnSpc>
                <a:spcPct val="120000"/>
              </a:lnSpc>
              <a:spcBef>
                <a:spcPts val="0"/>
              </a:spcBef>
              <a:spcAft>
                <a:spcPts val="0"/>
              </a:spcAft>
              <a:buSzPct val="311111"/>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54"/>
          <p:cNvSpPr txBox="1"/>
          <p:nvPr/>
        </p:nvSpPr>
        <p:spPr>
          <a:xfrm>
            <a:off x="0" y="0"/>
            <a:ext cx="9144000" cy="5143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54"/>
          <p:cNvSpPr txBox="1"/>
          <p:nvPr>
            <p:ph type="title"/>
          </p:nvPr>
        </p:nvSpPr>
        <p:spPr>
          <a:xfrm>
            <a:off x="628650" y="273844"/>
            <a:ext cx="7886700" cy="102231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b="1" lang="de-DE" sz="3300">
                <a:solidFill>
                  <a:srgbClr val="0F4761"/>
                </a:solidFill>
                <a:latin typeface="Arial"/>
                <a:ea typeface="Arial"/>
                <a:cs typeface="Arial"/>
                <a:sym typeface="Arial"/>
              </a:rPr>
              <a:t>Spielregeln </a:t>
            </a:r>
            <a:r>
              <a:rPr lang="de-DE" sz="3300">
                <a:latin typeface="Arial"/>
                <a:ea typeface="Arial"/>
                <a:cs typeface="Arial"/>
                <a:sym typeface="Arial"/>
              </a:rPr>
              <a:t> </a:t>
            </a:r>
            <a:br>
              <a:rPr lang="de-DE" sz="3300">
                <a:latin typeface="Arial"/>
                <a:ea typeface="Arial"/>
                <a:cs typeface="Arial"/>
                <a:sym typeface="Arial"/>
              </a:rPr>
            </a:br>
            <a:endParaRPr/>
          </a:p>
        </p:txBody>
      </p:sp>
      <p:sp>
        <p:nvSpPr>
          <p:cNvPr id="909" name="Google Shape;909;p54"/>
          <p:cNvSpPr txBox="1"/>
          <p:nvPr>
            <p:ph idx="1" type="body"/>
          </p:nvPr>
        </p:nvSpPr>
        <p:spPr>
          <a:xfrm>
            <a:off x="543496" y="1039695"/>
            <a:ext cx="7886700" cy="3959447"/>
          </a:xfrm>
          <a:prstGeom prst="rect">
            <a:avLst/>
          </a:prstGeom>
          <a:noFill/>
          <a:ln>
            <a:noFill/>
          </a:ln>
        </p:spPr>
        <p:txBody>
          <a:bodyPr anchorCtr="0" anchor="t" bIns="0" lIns="0" spcFirstLastPara="1" rIns="0" wrap="square" tIns="0">
            <a:normAutofit fontScale="25000" lnSpcReduction="20000"/>
          </a:bodyPr>
          <a:lstStyle/>
          <a:p>
            <a:pPr indent="-228600" lvl="0" marL="457200" rtl="0" algn="l">
              <a:lnSpc>
                <a:spcPct val="120000"/>
              </a:lnSpc>
              <a:spcBef>
                <a:spcPts val="788"/>
              </a:spcBef>
              <a:spcAft>
                <a:spcPts val="0"/>
              </a:spcAft>
              <a:buSzPct val="200000"/>
              <a:buNone/>
            </a:pPr>
            <a:r>
              <a:rPr lang="de-DE" sz="2800">
                <a:solidFill>
                  <a:schemeClr val="dk1"/>
                </a:solidFill>
                <a:latin typeface="Arial"/>
                <a:ea typeface="Arial"/>
                <a:cs typeface="Arial"/>
                <a:sym typeface="Arial"/>
              </a:rPr>
              <a:t>Die Grundregeln bleiben im Wesentlichen die gleichen wie beim traditionellen Stadt Land Fluss:</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Vorbereitung</a:t>
            </a:r>
            <a:r>
              <a:rPr lang="de-DE" sz="4400">
                <a:solidFill>
                  <a:schemeClr val="dk1"/>
                </a:solidFill>
                <a:latin typeface="Arial"/>
                <a:ea typeface="Arial"/>
                <a:cs typeface="Arial"/>
                <a:sym typeface="Arial"/>
              </a:rPr>
              <a:t>: Jeder Spieler erstellt (oder bekommt vom Spielleiter) eine Tabelle mit den oben genannten Kategorien.</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Buchstabe wählen</a:t>
            </a:r>
            <a:r>
              <a:rPr lang="de-DE" sz="4400">
                <a:solidFill>
                  <a:schemeClr val="dk1"/>
                </a:solidFill>
                <a:latin typeface="Arial"/>
                <a:ea typeface="Arial"/>
                <a:cs typeface="Arial"/>
                <a:sym typeface="Arial"/>
              </a:rPr>
              <a:t>: Ein Spieler (oder der Spielleiter) wählt einen Buchstaben des Alphabets (ggf. nach dem Zufallsprinzip)</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Zeitlimit</a:t>
            </a:r>
            <a:r>
              <a:rPr lang="de-DE" sz="4400">
                <a:solidFill>
                  <a:schemeClr val="dk1"/>
                </a:solidFill>
                <a:latin typeface="Arial"/>
                <a:ea typeface="Arial"/>
                <a:cs typeface="Arial"/>
                <a:sym typeface="Arial"/>
              </a:rPr>
              <a:t>: Setzt ein Zeitlimit (z.B. 2-3 Minuten), um Begriffe für jede Kategorie zu finden, die mit dem gewählten Buchstaben beginnen.</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Begriffe aufschreiben</a:t>
            </a:r>
            <a:r>
              <a:rPr lang="de-DE" sz="4400">
                <a:solidFill>
                  <a:schemeClr val="dk1"/>
                </a:solidFill>
                <a:latin typeface="Arial"/>
                <a:ea typeface="Arial"/>
                <a:cs typeface="Arial"/>
                <a:sym typeface="Arial"/>
              </a:rPr>
              <a:t>: Jeder Spieler schreibt seine Begriffe auf.</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Punktevergabe</a:t>
            </a:r>
            <a:r>
              <a:rPr lang="de-DE" sz="4400">
                <a:solidFill>
                  <a:schemeClr val="dk1"/>
                </a:solidFill>
                <a:latin typeface="Arial"/>
                <a:ea typeface="Arial"/>
                <a:cs typeface="Arial"/>
                <a:sym typeface="Arial"/>
              </a:rPr>
              <a:t>: Nach Ablauf der Zeit werden die Begriffe verglichen: </a:t>
            </a:r>
            <a:endParaRPr/>
          </a:p>
          <a:p>
            <a:pPr indent="-214312" lvl="1" marL="557213" rtl="0" algn="l">
              <a:lnSpc>
                <a:spcPct val="120000"/>
              </a:lnSpc>
              <a:spcBef>
                <a:spcPts val="1050"/>
              </a:spcBef>
              <a:spcAft>
                <a:spcPts val="0"/>
              </a:spcAft>
              <a:buSzPct val="125000"/>
              <a:buFont typeface="Courier New"/>
              <a:buChar char="o"/>
            </a:pPr>
            <a:r>
              <a:rPr lang="de-DE" sz="3200">
                <a:solidFill>
                  <a:schemeClr val="dk1"/>
                </a:solidFill>
                <a:latin typeface="Arial"/>
                <a:ea typeface="Arial"/>
                <a:cs typeface="Arial"/>
                <a:sym typeface="Arial"/>
              </a:rPr>
              <a:t>Einzigartige Begriffe: 3 Punkte</a:t>
            </a:r>
            <a:endParaRPr/>
          </a:p>
          <a:p>
            <a:pPr indent="-214312" lvl="1" marL="557213" rtl="0" algn="l">
              <a:lnSpc>
                <a:spcPct val="120000"/>
              </a:lnSpc>
              <a:spcBef>
                <a:spcPts val="1050"/>
              </a:spcBef>
              <a:spcAft>
                <a:spcPts val="0"/>
              </a:spcAft>
              <a:buSzPct val="125000"/>
              <a:buFont typeface="Courier New"/>
              <a:buChar char="o"/>
            </a:pPr>
            <a:r>
              <a:rPr lang="de-DE" sz="3200">
                <a:solidFill>
                  <a:schemeClr val="dk1"/>
                </a:solidFill>
                <a:latin typeface="Arial"/>
                <a:ea typeface="Arial"/>
                <a:cs typeface="Arial"/>
                <a:sym typeface="Arial"/>
              </a:rPr>
              <a:t>Gemeinsame Begriffe: 1 Punkt</a:t>
            </a:r>
            <a:endParaRPr/>
          </a:p>
          <a:p>
            <a:pPr indent="-257175" lvl="0" marL="257175" rtl="0" algn="l">
              <a:lnSpc>
                <a:spcPct val="120000"/>
              </a:lnSpc>
              <a:spcBef>
                <a:spcPts val="1388"/>
              </a:spcBef>
              <a:spcAft>
                <a:spcPts val="0"/>
              </a:spcAft>
              <a:buSzPct val="127272"/>
              <a:buFont typeface="Arial"/>
              <a:buAutoNum type="arabicPeriod"/>
            </a:pPr>
            <a:r>
              <a:rPr b="1" lang="de-DE" sz="4400">
                <a:solidFill>
                  <a:schemeClr val="dk1"/>
                </a:solidFill>
                <a:latin typeface="Arial"/>
                <a:ea typeface="Arial"/>
                <a:cs typeface="Arial"/>
                <a:sym typeface="Arial"/>
              </a:rPr>
              <a:t>Runden wiederholen</a:t>
            </a:r>
            <a:r>
              <a:rPr lang="de-DE" sz="4400">
                <a:solidFill>
                  <a:schemeClr val="dk1"/>
                </a:solidFill>
                <a:latin typeface="Arial"/>
                <a:ea typeface="Arial"/>
                <a:cs typeface="Arial"/>
                <a:sym typeface="Arial"/>
              </a:rPr>
              <a:t>: Das Spiel kann über mehrere Runden gespielt werden, wobei jeder Spieler abwechselnd einen Buchstaben wählt.</a:t>
            </a:r>
            <a:endParaRPr/>
          </a:p>
          <a:p>
            <a:pPr indent="-228600" lvl="0" marL="457200" rtl="0" algn="l">
              <a:lnSpc>
                <a:spcPct val="90000"/>
              </a:lnSpc>
              <a:spcBef>
                <a:spcPts val="1388"/>
              </a:spcBef>
              <a:spcAft>
                <a:spcPts val="0"/>
              </a:spcAft>
              <a:buSzPct val="311111"/>
              <a:buNone/>
            </a:pPr>
            <a:r>
              <a:t/>
            </a:r>
            <a:endParaRPr/>
          </a:p>
        </p:txBody>
      </p:sp>
      <p:sp>
        <p:nvSpPr>
          <p:cNvPr id="910" name="Google Shape;910;p54"/>
          <p:cNvSpPr txBox="1"/>
          <p:nvPr/>
        </p:nvSpPr>
        <p:spPr>
          <a:xfrm>
            <a:off x="4596210" y="387506"/>
            <a:ext cx="4570857"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Entwickelt je nach Lust und Laune, oder nach didaktischen Zielsetzungen, eigene Regeln </a:t>
            </a:r>
            <a:r>
              <a:rPr b="0" i="0" lang="de-DE" sz="1350" u="none" cap="none" strike="noStrike">
                <a:solidFill>
                  <a:srgbClr val="000000"/>
                </a:solidFill>
                <a:latin typeface="Quattrocento Sans"/>
                <a:ea typeface="Quattrocento Sans"/>
                <a:cs typeface="Quattrocento Sans"/>
                <a:sym typeface="Quattrocento Sans"/>
              </a:rPr>
              <a:t>😊</a:t>
            </a:r>
            <a:r>
              <a:rPr b="0" i="0" lang="de-DE" sz="135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57"/>
          <p:cNvSpPr txBox="1"/>
          <p:nvPr>
            <p:ph idx="1" type="body"/>
          </p:nvPr>
        </p:nvSpPr>
        <p:spPr>
          <a:xfrm>
            <a:off x="4860168" y="1203598"/>
            <a:ext cx="3895200" cy="394219"/>
          </a:xfrm>
          <a:prstGeom prst="rect">
            <a:avLst/>
          </a:prstGeom>
          <a:noFill/>
          <a:ln>
            <a:noFill/>
          </a:ln>
        </p:spPr>
        <p:txBody>
          <a:bodyPr anchorCtr="0" anchor="t" bIns="0" lIns="0" spcFirstLastPara="1" rIns="0" wrap="square" tIns="0">
            <a:noAutofit/>
          </a:bodyPr>
          <a:lstStyle/>
          <a:p>
            <a:pPr indent="-192881" lvl="0" marL="192881" rtl="0" algn="l">
              <a:lnSpc>
                <a:spcPct val="90000"/>
              </a:lnSpc>
              <a:spcBef>
                <a:spcPts val="0"/>
              </a:spcBef>
              <a:spcAft>
                <a:spcPts val="0"/>
              </a:spcAft>
              <a:buSzPts val="1400"/>
              <a:buNone/>
            </a:pPr>
            <a:r>
              <a:rPr b="1" lang="de-DE"/>
              <a:t>Task-Card mit Materialsammlung</a:t>
            </a:r>
            <a:endParaRPr/>
          </a:p>
        </p:txBody>
      </p:sp>
      <p:sp>
        <p:nvSpPr>
          <p:cNvPr id="921" name="Google Shape;921;p57"/>
          <p:cNvSpPr txBox="1"/>
          <p:nvPr>
            <p:ph type="title"/>
          </p:nvPr>
        </p:nvSpPr>
        <p:spPr>
          <a:xfrm>
            <a:off x="669600" y="216000"/>
            <a:ext cx="5838825" cy="72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de-DE"/>
              <a:t>Materialien</a:t>
            </a:r>
            <a:endParaRPr/>
          </a:p>
        </p:txBody>
      </p:sp>
      <p:pic>
        <p:nvPicPr>
          <p:cNvPr descr="Ein Bild, das Muster, Design enthält.&#10;&#10;Automatisch generierte Beschreibung" id="922" name="Google Shape;922;p57"/>
          <p:cNvPicPr preferRelativeResize="0"/>
          <p:nvPr/>
        </p:nvPicPr>
        <p:blipFill rotWithShape="1">
          <a:blip r:embed="rId3">
            <a:alphaModFix/>
          </a:blip>
          <a:srcRect b="0" l="0" r="0" t="0"/>
          <a:stretch/>
        </p:blipFill>
        <p:spPr>
          <a:xfrm>
            <a:off x="5580112" y="1617239"/>
            <a:ext cx="2455311" cy="2455311"/>
          </a:xfrm>
          <a:prstGeom prst="rect">
            <a:avLst/>
          </a:prstGeom>
          <a:noFill/>
          <a:ln>
            <a:noFill/>
          </a:ln>
        </p:spPr>
      </p:pic>
      <p:sp>
        <p:nvSpPr>
          <p:cNvPr id="923" name="Google Shape;923;p57"/>
          <p:cNvSpPr txBox="1"/>
          <p:nvPr/>
        </p:nvSpPr>
        <p:spPr>
          <a:xfrm>
            <a:off x="5101216" y="4296695"/>
            <a:ext cx="3413101"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sng" cap="none" strike="noStrike">
                <a:solidFill>
                  <a:schemeClr val="hlink"/>
                </a:solidFill>
                <a:latin typeface="Arial"/>
                <a:ea typeface="Arial"/>
                <a:cs typeface="Arial"/>
                <a:sym typeface="Arial"/>
              </a:rPr>
              <a:t>https://t1p.de/KlimamythenMaterialsammlung</a:t>
            </a:r>
            <a:endParaRPr b="0" i="0" sz="1400" u="none" cap="none" strike="noStrike">
              <a:solidFill>
                <a:srgbClr val="000000"/>
              </a:solidFill>
              <a:latin typeface="Arial"/>
              <a:ea typeface="Arial"/>
              <a:cs typeface="Arial"/>
              <a:sym typeface="Arial"/>
            </a:endParaRPr>
          </a:p>
        </p:txBody>
      </p:sp>
      <p:sp>
        <p:nvSpPr>
          <p:cNvPr id="924" name="Google Shape;924;p57"/>
          <p:cNvSpPr txBox="1"/>
          <p:nvPr/>
        </p:nvSpPr>
        <p:spPr>
          <a:xfrm>
            <a:off x="669600" y="1203598"/>
            <a:ext cx="3895200" cy="394219"/>
          </a:xfrm>
          <a:prstGeom prst="rect">
            <a:avLst/>
          </a:prstGeom>
          <a:noFill/>
          <a:ln>
            <a:noFill/>
          </a:ln>
        </p:spPr>
        <p:txBody>
          <a:bodyPr anchorCtr="0" anchor="t" bIns="0" lIns="0" spcFirstLastPara="1" rIns="0" wrap="square" tIns="0">
            <a:noAutofit/>
          </a:bodyPr>
          <a:lstStyle/>
          <a:p>
            <a:pPr indent="-192881" lvl="0" marL="192881" marR="0" rtl="0" algn="l">
              <a:lnSpc>
                <a:spcPct val="90000"/>
              </a:lnSpc>
              <a:spcBef>
                <a:spcPts val="0"/>
              </a:spcBef>
              <a:spcAft>
                <a:spcPts val="0"/>
              </a:spcAft>
              <a:buClr>
                <a:srgbClr val="000000"/>
              </a:buClr>
              <a:buSzPts val="1800"/>
              <a:buFont typeface="Arial"/>
              <a:buNone/>
            </a:pPr>
            <a:r>
              <a:rPr b="1" i="0" lang="de-DE" sz="1800" u="none" cap="none" strike="noStrike">
                <a:solidFill>
                  <a:srgbClr val="8F1936"/>
                </a:solidFill>
                <a:latin typeface="Arial"/>
                <a:ea typeface="Arial"/>
                <a:cs typeface="Arial"/>
                <a:sym typeface="Arial"/>
              </a:rPr>
              <a:t>Task-Card mit Ergebnissicherung</a:t>
            </a:r>
            <a:endParaRPr b="0" i="0" sz="1400" u="none" cap="none" strike="noStrike">
              <a:solidFill>
                <a:srgbClr val="000000"/>
              </a:solidFill>
              <a:latin typeface="Arial"/>
              <a:ea typeface="Arial"/>
              <a:cs typeface="Arial"/>
              <a:sym typeface="Arial"/>
            </a:endParaRPr>
          </a:p>
        </p:txBody>
      </p:sp>
      <p:pic>
        <p:nvPicPr>
          <p:cNvPr descr="Ein Bild, das Muster, Electric Blue (Farbe), Majorelle Blue, Design enthält.&#10;&#10;Automatisch generierte Beschreibung" id="925" name="Google Shape;925;p57"/>
          <p:cNvPicPr preferRelativeResize="0"/>
          <p:nvPr/>
        </p:nvPicPr>
        <p:blipFill rotWithShape="1">
          <a:blip r:embed="rId4">
            <a:alphaModFix/>
          </a:blip>
          <a:srcRect b="0" l="0" r="0" t="0"/>
          <a:stretch/>
        </p:blipFill>
        <p:spPr>
          <a:xfrm>
            <a:off x="1387800" y="1617239"/>
            <a:ext cx="2458800" cy="2458800"/>
          </a:xfrm>
          <a:prstGeom prst="rect">
            <a:avLst/>
          </a:prstGeom>
          <a:noFill/>
          <a:ln>
            <a:noFill/>
          </a:ln>
        </p:spPr>
      </p:pic>
      <p:sp>
        <p:nvSpPr>
          <p:cNvPr id="926" name="Google Shape;926;p57"/>
          <p:cNvSpPr txBox="1"/>
          <p:nvPr/>
        </p:nvSpPr>
        <p:spPr>
          <a:xfrm>
            <a:off x="1387800" y="4296695"/>
            <a:ext cx="2892370"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sng" cap="none" strike="noStrike">
                <a:solidFill>
                  <a:schemeClr val="hlink"/>
                </a:solidFill>
                <a:latin typeface="Arial"/>
                <a:ea typeface="Arial"/>
                <a:cs typeface="Arial"/>
                <a:sym typeface="Arial"/>
              </a:rPr>
              <a:t>https://t1p.de/KlimamythenTaskCard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
          <p:cNvSpPr txBox="1"/>
          <p:nvPr>
            <p:ph type="ctrTitle"/>
          </p:nvPr>
        </p:nvSpPr>
        <p:spPr>
          <a:xfrm>
            <a:off x="242456" y="204464"/>
            <a:ext cx="6858000" cy="370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de-DE" sz="2100" u="sng"/>
              <a:t>Klimarat des Studienseminars für Gymnasien Bad Vilbel</a:t>
            </a:r>
            <a:endParaRPr/>
          </a:p>
        </p:txBody>
      </p:sp>
      <p:sp>
        <p:nvSpPr>
          <p:cNvPr id="458" name="Google Shape;458;p6"/>
          <p:cNvSpPr txBox="1"/>
          <p:nvPr>
            <p:ph idx="1" type="subTitle"/>
          </p:nvPr>
        </p:nvSpPr>
        <p:spPr>
          <a:xfrm>
            <a:off x="242455" y="574964"/>
            <a:ext cx="8977745" cy="45685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1950"/>
              <a:buNone/>
            </a:pPr>
            <a:r>
              <a:t/>
            </a:r>
            <a:endParaRPr sz="1950"/>
          </a:p>
        </p:txBody>
      </p:sp>
      <p:pic>
        <p:nvPicPr>
          <p:cNvPr id="459" name="Google Shape;459;p6"/>
          <p:cNvPicPr preferRelativeResize="0"/>
          <p:nvPr/>
        </p:nvPicPr>
        <p:blipFill rotWithShape="1">
          <a:blip r:embed="rId3">
            <a:alphaModFix/>
          </a:blip>
          <a:srcRect b="0" l="0" r="0" t="0"/>
          <a:stretch/>
        </p:blipFill>
        <p:spPr>
          <a:xfrm>
            <a:off x="7648832" y="6927"/>
            <a:ext cx="1495168" cy="1302328"/>
          </a:xfrm>
          <a:prstGeom prst="rect">
            <a:avLst/>
          </a:prstGeom>
          <a:noFill/>
          <a:ln>
            <a:noFill/>
          </a:ln>
        </p:spPr>
      </p:pic>
      <p:pic>
        <p:nvPicPr>
          <p:cNvPr id="460" name="Google Shape;460;p6"/>
          <p:cNvPicPr preferRelativeResize="0"/>
          <p:nvPr/>
        </p:nvPicPr>
        <p:blipFill rotWithShape="1">
          <a:blip r:embed="rId4">
            <a:alphaModFix/>
          </a:blip>
          <a:srcRect b="37121" l="0" r="0" t="0"/>
          <a:stretch/>
        </p:blipFill>
        <p:spPr>
          <a:xfrm>
            <a:off x="320637" y="1021360"/>
            <a:ext cx="6651760" cy="2255240"/>
          </a:xfrm>
          <a:prstGeom prst="rect">
            <a:avLst/>
          </a:prstGeom>
          <a:noFill/>
          <a:ln>
            <a:noFill/>
          </a:ln>
        </p:spPr>
      </p:pic>
      <p:sp>
        <p:nvSpPr>
          <p:cNvPr id="461" name="Google Shape;461;p6"/>
          <p:cNvSpPr/>
          <p:nvPr/>
        </p:nvSpPr>
        <p:spPr>
          <a:xfrm rot="10800000">
            <a:off x="6713220" y="2717221"/>
            <a:ext cx="935612" cy="35363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id="462" name="Google Shape;462;p6"/>
          <p:cNvPicPr preferRelativeResize="0"/>
          <p:nvPr/>
        </p:nvPicPr>
        <p:blipFill rotWithShape="1">
          <a:blip r:embed="rId5">
            <a:alphaModFix/>
          </a:blip>
          <a:srcRect b="0" l="0" r="0" t="0"/>
          <a:stretch/>
        </p:blipFill>
        <p:spPr>
          <a:xfrm>
            <a:off x="6972396" y="2991639"/>
            <a:ext cx="2171603" cy="2151861"/>
          </a:xfrm>
          <a:prstGeom prst="rect">
            <a:avLst/>
          </a:prstGeom>
          <a:noFill/>
          <a:ln>
            <a:noFill/>
          </a:ln>
        </p:spPr>
      </p:pic>
      <p:pic>
        <p:nvPicPr>
          <p:cNvPr id="463" name="Google Shape;463;p6"/>
          <p:cNvPicPr preferRelativeResize="0"/>
          <p:nvPr/>
        </p:nvPicPr>
        <p:blipFill rotWithShape="1">
          <a:blip r:embed="rId6">
            <a:alphaModFix/>
          </a:blip>
          <a:srcRect b="0" l="0" r="0" t="0"/>
          <a:stretch/>
        </p:blipFill>
        <p:spPr>
          <a:xfrm>
            <a:off x="320636" y="3527984"/>
            <a:ext cx="4986594" cy="457223"/>
          </a:xfrm>
          <a:prstGeom prst="rect">
            <a:avLst/>
          </a:prstGeom>
          <a:noFill/>
          <a:ln>
            <a:noFill/>
          </a:ln>
        </p:spPr>
      </p:pic>
      <p:pic>
        <p:nvPicPr>
          <p:cNvPr id="464" name="Google Shape;464;p6"/>
          <p:cNvPicPr preferRelativeResize="0"/>
          <p:nvPr/>
        </p:nvPicPr>
        <p:blipFill rotWithShape="1">
          <a:blip r:embed="rId7">
            <a:alphaModFix/>
          </a:blip>
          <a:srcRect b="0" l="0" r="0" t="0"/>
          <a:stretch/>
        </p:blipFill>
        <p:spPr>
          <a:xfrm>
            <a:off x="242455" y="3985207"/>
            <a:ext cx="4996119" cy="1019228"/>
          </a:xfrm>
          <a:prstGeom prst="rect">
            <a:avLst/>
          </a:prstGeom>
          <a:noFill/>
          <a:ln>
            <a:noFill/>
          </a:ln>
        </p:spPr>
      </p:pic>
      <p:pic>
        <p:nvPicPr>
          <p:cNvPr id="465" name="Google Shape;465;p6"/>
          <p:cNvPicPr preferRelativeResize="0"/>
          <p:nvPr/>
        </p:nvPicPr>
        <p:blipFill rotWithShape="1">
          <a:blip r:embed="rId8">
            <a:alphaModFix/>
          </a:blip>
          <a:srcRect b="0" l="0" r="0" t="0"/>
          <a:stretch/>
        </p:blipFill>
        <p:spPr>
          <a:xfrm>
            <a:off x="5221887" y="3514317"/>
            <a:ext cx="1835854" cy="14901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
          <p:cNvSpPr txBox="1"/>
          <p:nvPr>
            <p:ph type="ctrTitle"/>
          </p:nvPr>
        </p:nvSpPr>
        <p:spPr>
          <a:xfrm>
            <a:off x="242456" y="204464"/>
            <a:ext cx="6858000" cy="370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de-DE" sz="2100" u="sng"/>
              <a:t>Klimarat des Studienseminars für Gymnasien Bad Vilbel</a:t>
            </a:r>
            <a:endParaRPr/>
          </a:p>
        </p:txBody>
      </p:sp>
      <p:sp>
        <p:nvSpPr>
          <p:cNvPr id="471" name="Google Shape;471;p7"/>
          <p:cNvSpPr txBox="1"/>
          <p:nvPr>
            <p:ph idx="1" type="subTitle"/>
          </p:nvPr>
        </p:nvSpPr>
        <p:spPr>
          <a:xfrm>
            <a:off x="242455" y="574964"/>
            <a:ext cx="8977745" cy="45685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t/>
            </a:r>
            <a:endParaRPr sz="2100"/>
          </a:p>
          <a:p>
            <a:pPr indent="0" lvl="0" marL="0" rtl="0" algn="l">
              <a:lnSpc>
                <a:spcPct val="90000"/>
              </a:lnSpc>
              <a:spcBef>
                <a:spcPts val="750"/>
              </a:spcBef>
              <a:spcAft>
                <a:spcPts val="0"/>
              </a:spcAft>
              <a:buClr>
                <a:schemeClr val="dk1"/>
              </a:buClr>
              <a:buSzPts val="1950"/>
              <a:buNone/>
            </a:pPr>
            <a:r>
              <a:t/>
            </a:r>
            <a:endParaRPr sz="1950"/>
          </a:p>
        </p:txBody>
      </p:sp>
      <p:pic>
        <p:nvPicPr>
          <p:cNvPr id="472" name="Google Shape;472;p7"/>
          <p:cNvPicPr preferRelativeResize="0"/>
          <p:nvPr/>
        </p:nvPicPr>
        <p:blipFill rotWithShape="1">
          <a:blip r:embed="rId3">
            <a:alphaModFix/>
          </a:blip>
          <a:srcRect b="0" l="0" r="0" t="0"/>
          <a:stretch/>
        </p:blipFill>
        <p:spPr>
          <a:xfrm>
            <a:off x="7648832" y="6927"/>
            <a:ext cx="1495168" cy="1302328"/>
          </a:xfrm>
          <a:prstGeom prst="rect">
            <a:avLst/>
          </a:prstGeom>
          <a:noFill/>
          <a:ln>
            <a:noFill/>
          </a:ln>
        </p:spPr>
      </p:pic>
      <p:sp>
        <p:nvSpPr>
          <p:cNvPr id="473" name="Google Shape;473;p7"/>
          <p:cNvSpPr txBox="1"/>
          <p:nvPr/>
        </p:nvSpPr>
        <p:spPr>
          <a:xfrm>
            <a:off x="320637" y="4719551"/>
            <a:ext cx="5115887" cy="300082"/>
          </a:xfrm>
          <a:prstGeom prst="rect">
            <a:avLst/>
          </a:prstGeom>
          <a:solidFill>
            <a:srgbClr val="1F386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rgbClr val="FFFFFF"/>
                </a:solidFill>
                <a:latin typeface="Calibri"/>
                <a:ea typeface="Calibri"/>
                <a:cs typeface="Calibri"/>
                <a:sym typeface="Calibri"/>
              </a:rPr>
              <a:t>Alle Folien finden Sie auf der Homepage und auf unserem Blog.</a:t>
            </a:r>
            <a:endParaRPr b="0" i="0" sz="1400" u="none" cap="none" strike="noStrike">
              <a:solidFill>
                <a:srgbClr val="000000"/>
              </a:solidFill>
              <a:latin typeface="Arial"/>
              <a:ea typeface="Arial"/>
              <a:cs typeface="Arial"/>
              <a:sym typeface="Arial"/>
            </a:endParaRPr>
          </a:p>
        </p:txBody>
      </p:sp>
      <p:sp>
        <p:nvSpPr>
          <p:cNvPr id="474" name="Google Shape;474;p7"/>
          <p:cNvSpPr/>
          <p:nvPr/>
        </p:nvSpPr>
        <p:spPr>
          <a:xfrm rot="10800000">
            <a:off x="7100456" y="2717223"/>
            <a:ext cx="304800" cy="28401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id="475" name="Google Shape;475;p7"/>
          <p:cNvPicPr preferRelativeResize="0"/>
          <p:nvPr/>
        </p:nvPicPr>
        <p:blipFill rotWithShape="1">
          <a:blip r:embed="rId4">
            <a:alphaModFix/>
          </a:blip>
          <a:srcRect b="0" l="0" r="0" t="0"/>
          <a:stretch/>
        </p:blipFill>
        <p:spPr>
          <a:xfrm>
            <a:off x="1816956" y="945464"/>
            <a:ext cx="3619568" cy="3586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de-DE"/>
              <a:t>‹#›</a:t>
            </a:fld>
            <a:endParaRPr/>
          </a:p>
        </p:txBody>
      </p:sp>
      <p:sp>
        <p:nvSpPr>
          <p:cNvPr id="486" name="Google Shape;486;p9"/>
          <p:cNvSpPr txBox="1"/>
          <p:nvPr/>
        </p:nvSpPr>
        <p:spPr>
          <a:xfrm>
            <a:off x="377693" y="2433631"/>
            <a:ext cx="8047806" cy="24622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70C0"/>
                </a:solidFill>
                <a:latin typeface="Arial"/>
                <a:ea typeface="Arial"/>
                <a:cs typeface="Arial"/>
                <a:sym typeface="Arial"/>
              </a:rPr>
              <a:t>Wir haben es in der Hand!</a:t>
            </a:r>
            <a:endParaRPr b="1" i="0" sz="2000" u="none" cap="none" strike="noStrike">
              <a:solidFill>
                <a:srgbClr val="0070C0"/>
              </a:solidFill>
              <a:latin typeface="Arial"/>
              <a:ea typeface="Arial"/>
              <a:cs typeface="Arial"/>
              <a:sym typeface="Arial"/>
            </a:endParaRPr>
          </a:p>
          <a:p>
            <a:pPr indent="-285750" lvl="0" marL="285750" marR="0" rtl="0" algn="l">
              <a:lnSpc>
                <a:spcPct val="90000"/>
              </a:lnSpc>
              <a:spcBef>
                <a:spcPts val="220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Sprechen wir über den Zusammenhang zwischen Social Media, Populismus und Klimapolitik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Klimamythen entlarven und Fehlinformationen effektiv widerlegen</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Medienkompetenz fördern und Materialien gezielt einsetzen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9"/>
          <p:cNvSpPr txBox="1"/>
          <p:nvPr/>
        </p:nvSpPr>
        <p:spPr>
          <a:xfrm>
            <a:off x="755576" y="1203598"/>
            <a:ext cx="684076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dk1"/>
                </a:solidFill>
                <a:latin typeface="Arial"/>
                <a:ea typeface="Arial"/>
                <a:cs typeface="Arial"/>
                <a:sym typeface="Arial"/>
              </a:rPr>
              <a:t>Demokratie bewahren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dk1"/>
                </a:solidFill>
                <a:latin typeface="Arial"/>
                <a:ea typeface="Arial"/>
                <a:cs typeface="Arial"/>
                <a:sym typeface="Arial"/>
              </a:rPr>
              <a:t>Klimamythen widerlegen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dk1"/>
                </a:solidFill>
                <a:latin typeface="Arial"/>
                <a:ea typeface="Arial"/>
                <a:cs typeface="Arial"/>
                <a:sym typeface="Arial"/>
              </a:rPr>
              <a:t>Medienkompetenz vermitteln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LP-KfK">
  <a:themeElements>
    <a:clrScheme name="Benutzerdefiniert 1">
      <a:dk1>
        <a:srgbClr val="000000"/>
      </a:dk1>
      <a:lt1>
        <a:srgbClr val="FFFFFF"/>
      </a:lt1>
      <a:dk2>
        <a:srgbClr val="871D33"/>
      </a:dk2>
      <a:lt2>
        <a:srgbClr val="2D2015"/>
      </a:lt2>
      <a:accent1>
        <a:srgbClr val="F6D1C6"/>
      </a:accent1>
      <a:accent2>
        <a:srgbClr val="8F5F2F"/>
      </a:accent2>
      <a:accent3>
        <a:srgbClr val="FFFFFF"/>
      </a:accent3>
      <a:accent4>
        <a:srgbClr val="000000"/>
      </a:accent4>
      <a:accent5>
        <a:srgbClr val="FAE5DF"/>
      </a:accent5>
      <a:accent6>
        <a:srgbClr val="81552A"/>
      </a:accent6>
      <a:hlink>
        <a:srgbClr val="CCB400"/>
      </a:hlink>
      <a:folHlink>
        <a:srgbClr val="8C9E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Kranz, Johanna Dr.</dc:creator>
</cp:coreProperties>
</file>